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5"/>
  </p:notesMasterIdLst>
  <p:sldIdLst>
    <p:sldId id="257" r:id="rId2"/>
    <p:sldId id="266" r:id="rId3"/>
    <p:sldId id="260" r:id="rId4"/>
    <p:sldId id="267" r:id="rId5"/>
    <p:sldId id="264" r:id="rId6"/>
    <p:sldId id="258" r:id="rId7"/>
    <p:sldId id="263" r:id="rId8"/>
    <p:sldId id="265" r:id="rId9"/>
    <p:sldId id="262" r:id="rId10"/>
    <p:sldId id="259" r:id="rId11"/>
    <p:sldId id="274" r:id="rId12"/>
    <p:sldId id="275" r:id="rId13"/>
    <p:sldId id="276" r:id="rId14"/>
    <p:sldId id="268" r:id="rId15"/>
    <p:sldId id="269" r:id="rId16"/>
    <p:sldId id="271" r:id="rId17"/>
    <p:sldId id="270" r:id="rId18"/>
    <p:sldId id="272" r:id="rId19"/>
    <p:sldId id="277" r:id="rId20"/>
    <p:sldId id="278" r:id="rId21"/>
    <p:sldId id="279" r:id="rId22"/>
    <p:sldId id="280" r:id="rId23"/>
    <p:sldId id="273" r:id="rId24"/>
  </p:sldIdLst>
  <p:sldSz cx="9144000" cy="6858000" type="screen4x3"/>
  <p:notesSz cx="7010400" cy="92964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9966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9" autoAdjust="0"/>
    <p:restoredTop sz="91209" autoAdjust="0"/>
  </p:normalViewPr>
  <p:slideViewPr>
    <p:cSldViewPr>
      <p:cViewPr>
        <p:scale>
          <a:sx n="120" d="100"/>
          <a:sy n="120" d="100"/>
        </p:scale>
        <p:origin x="-666" y="81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3177" tIns="46589" rIns="93177" bIns="46589"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970338" y="0"/>
            <a:ext cx="3038475" cy="465138"/>
          </a:xfrm>
          <a:prstGeom prst="rect">
            <a:avLst/>
          </a:prstGeom>
        </p:spPr>
        <p:txBody>
          <a:bodyPr vert="horz" lIns="93177" tIns="46589" rIns="93177" bIns="46589" rtlCol="0"/>
          <a:lstStyle>
            <a:lvl1pPr algn="r" fontAlgn="auto">
              <a:spcBef>
                <a:spcPts val="0"/>
              </a:spcBef>
              <a:spcAft>
                <a:spcPts val="0"/>
              </a:spcAft>
              <a:defRPr sz="1200" smtClean="0">
                <a:latin typeface="+mn-lt"/>
                <a:cs typeface="+mn-cs"/>
              </a:defRPr>
            </a:lvl1pPr>
          </a:lstStyle>
          <a:p>
            <a:pPr>
              <a:defRPr/>
            </a:pPr>
            <a:fld id="{75BB6EF3-EE3A-4ABC-8C4F-018EA6A1B080}" type="datetimeFigureOut">
              <a:rPr lang="en-US"/>
              <a:pPr>
                <a:defRPr/>
              </a:pPr>
              <a:t>8/21/2015</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pPr lvl="0"/>
            <a:endParaRPr lang="en-US" noProof="0"/>
          </a:p>
        </p:txBody>
      </p:sp>
      <p:sp>
        <p:nvSpPr>
          <p:cNvPr id="5" name="Notes Placeholder 4"/>
          <p:cNvSpPr>
            <a:spLocks noGrp="1"/>
          </p:cNvSpPr>
          <p:nvPr>
            <p:ph type="body" sz="quarter" idx="3"/>
          </p:nvPr>
        </p:nvSpPr>
        <p:spPr>
          <a:xfrm>
            <a:off x="701675" y="4416425"/>
            <a:ext cx="5607050" cy="4183063"/>
          </a:xfrm>
          <a:prstGeom prst="rect">
            <a:avLst/>
          </a:prstGeom>
        </p:spPr>
        <p:txBody>
          <a:bodyPr vert="horz" lIns="93177" tIns="46589" rIns="93177" bIns="46589"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829675"/>
            <a:ext cx="3038475" cy="465138"/>
          </a:xfrm>
          <a:prstGeom prst="rect">
            <a:avLst/>
          </a:prstGeom>
        </p:spPr>
        <p:txBody>
          <a:bodyPr vert="horz" lIns="93177" tIns="46589" rIns="93177" bIns="46589"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970338" y="8829675"/>
            <a:ext cx="3038475" cy="465138"/>
          </a:xfrm>
          <a:prstGeom prst="rect">
            <a:avLst/>
          </a:prstGeom>
        </p:spPr>
        <p:txBody>
          <a:bodyPr vert="horz" lIns="93177" tIns="46589" rIns="93177" bIns="46589" rtlCol="0" anchor="b"/>
          <a:lstStyle>
            <a:lvl1pPr algn="r" fontAlgn="auto">
              <a:spcBef>
                <a:spcPts val="0"/>
              </a:spcBef>
              <a:spcAft>
                <a:spcPts val="0"/>
              </a:spcAft>
              <a:defRPr sz="1200" smtClean="0">
                <a:latin typeface="+mn-lt"/>
                <a:cs typeface="+mn-cs"/>
              </a:defRPr>
            </a:lvl1pPr>
          </a:lstStyle>
          <a:p>
            <a:pPr>
              <a:defRPr/>
            </a:pPr>
            <a:fld id="{90D19334-6CF9-4A30-B803-77B6265A0D54}" type="slidenum">
              <a:rPr lang="en-US"/>
              <a:pPr>
                <a:defRPr/>
              </a:pPr>
              <a:t>‹#›</a:t>
            </a:fld>
            <a:endParaRPr lang="en-US"/>
          </a:p>
        </p:txBody>
      </p:sp>
    </p:spTree>
    <p:extLst>
      <p:ext uri="{BB962C8B-B14F-4D97-AF65-F5344CB8AC3E}">
        <p14:creationId xmlns:p14="http://schemas.microsoft.com/office/powerpoint/2010/main" val="2915791725"/>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a:t>
            </a:fld>
            <a:endParaRPr lang="en-US"/>
          </a:p>
        </p:txBody>
      </p:sp>
    </p:spTree>
    <p:extLst>
      <p:ext uri="{BB962C8B-B14F-4D97-AF65-F5344CB8AC3E}">
        <p14:creationId xmlns:p14="http://schemas.microsoft.com/office/powerpoint/2010/main" val="394957931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endParaRPr lang="en-US" b="1"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10</a:t>
            </a:fld>
            <a:endParaRPr lang="en-US"/>
          </a:p>
        </p:txBody>
      </p:sp>
    </p:spTree>
    <p:extLst>
      <p:ext uri="{BB962C8B-B14F-4D97-AF65-F5344CB8AC3E}">
        <p14:creationId xmlns:p14="http://schemas.microsoft.com/office/powerpoint/2010/main" val="34611229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patient chart </a:t>
            </a:r>
            <a:r>
              <a:rPr lang="en-US" sz="1200" kern="1200" dirty="0" smtClean="0">
                <a:solidFill>
                  <a:schemeClr val="tx1"/>
                </a:solidFill>
                <a:effectLst/>
                <a:latin typeface="+mn-lt"/>
                <a:ea typeface="+mn-ea"/>
                <a:cs typeface="+mn-cs"/>
              </a:rPr>
              <a:t>is a confidential document that contains detailed and comprehensive information to serve as both a medical and legal record of an individual's clinical status, care, history, and treatment. </a:t>
            </a: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11</a:t>
            </a:fld>
            <a:endParaRPr lang="en-US"/>
          </a:p>
        </p:txBody>
      </p:sp>
    </p:spTree>
    <p:extLst>
      <p:ext uri="{BB962C8B-B14F-4D97-AF65-F5344CB8AC3E}">
        <p14:creationId xmlns:p14="http://schemas.microsoft.com/office/powerpoint/2010/main" val="37728651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Patient information </a:t>
            </a:r>
            <a:r>
              <a:rPr lang="en-US" sz="1200" kern="1200" dirty="0" smtClean="0">
                <a:solidFill>
                  <a:schemeClr val="tx1"/>
                </a:solidFill>
                <a:effectLst/>
                <a:latin typeface="+mn-lt"/>
                <a:ea typeface="+mn-ea"/>
                <a:cs typeface="+mn-cs"/>
              </a:rPr>
              <a:t>consists of the patient’s name, date of visit, contact info, occupation, employer, and insurance carrier.</a:t>
            </a:r>
          </a:p>
          <a:p>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Episodic information </a:t>
            </a:r>
            <a:r>
              <a:rPr lang="en-US" sz="1200" kern="1200" dirty="0" smtClean="0">
                <a:solidFill>
                  <a:schemeClr val="tx1"/>
                </a:solidFill>
                <a:effectLst/>
                <a:latin typeface="+mn-lt"/>
                <a:ea typeface="+mn-ea"/>
                <a:cs typeface="+mn-cs"/>
              </a:rPr>
              <a:t>includes the reason for the patient’s visit; including specific symptoms and concerns.</a:t>
            </a:r>
          </a:p>
          <a:p>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triage tag </a:t>
            </a:r>
            <a:r>
              <a:rPr lang="en-US" sz="1200" kern="1200" dirty="0" smtClean="0">
                <a:solidFill>
                  <a:schemeClr val="tx1"/>
                </a:solidFill>
                <a:effectLst/>
                <a:latin typeface="+mn-lt"/>
                <a:ea typeface="+mn-ea"/>
                <a:cs typeface="+mn-cs"/>
              </a:rPr>
              <a:t>is a result of the process for sorting patients into groups based on their need for or likely benefit from immediate medical treatment. Most groups are separated into one of four categories: minor, delayed, immediate, morgue. </a:t>
            </a:r>
          </a:p>
          <a:p>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Patient history </a:t>
            </a:r>
            <a:r>
              <a:rPr lang="en-US" sz="1200" kern="1200" dirty="0" smtClean="0">
                <a:solidFill>
                  <a:schemeClr val="tx1"/>
                </a:solidFill>
                <a:effectLst/>
                <a:latin typeface="+mn-lt"/>
                <a:ea typeface="+mn-ea"/>
                <a:cs typeface="+mn-cs"/>
              </a:rPr>
              <a:t>provides a subjective description of the patient’s health and social history. It also contains information about the medical history of the patient’s family.</a:t>
            </a:r>
          </a:p>
          <a:p>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medical orders </a:t>
            </a:r>
            <a:r>
              <a:rPr lang="en-US" sz="1200" kern="1200" dirty="0" smtClean="0">
                <a:solidFill>
                  <a:schemeClr val="tx1"/>
                </a:solidFill>
                <a:effectLst/>
                <a:latin typeface="+mn-lt"/>
                <a:ea typeface="+mn-ea"/>
                <a:cs typeface="+mn-cs"/>
              </a:rPr>
              <a:t>component contains orders written by healthcare providers. These can be orders for tests, administration of medication, or procedures.</a:t>
            </a:r>
          </a:p>
          <a:p>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lab/test results </a:t>
            </a:r>
            <a:r>
              <a:rPr lang="en-US" sz="1200" kern="1200" dirty="0" smtClean="0">
                <a:solidFill>
                  <a:schemeClr val="tx1"/>
                </a:solidFill>
                <a:effectLst/>
                <a:latin typeface="+mn-lt"/>
                <a:ea typeface="+mn-ea"/>
                <a:cs typeface="+mn-cs"/>
              </a:rPr>
              <a:t>section identifies the laboratory tests that were performed and the results of those tests. The test results usually contain the numeric or graphical results and a narrative that describes the examiner’s findings.</a:t>
            </a:r>
          </a:p>
          <a:p>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notes </a:t>
            </a:r>
            <a:r>
              <a:rPr lang="en-US" sz="1200" kern="1200" dirty="0" smtClean="0">
                <a:solidFill>
                  <a:schemeClr val="tx1"/>
                </a:solidFill>
                <a:effectLst/>
                <a:latin typeface="+mn-lt"/>
                <a:ea typeface="+mn-ea"/>
                <a:cs typeface="+mn-cs"/>
              </a:rPr>
              <a:t>section includes additional observations made by a healthcare provider, such as a physician or nurse, relating to the patient’s care. </a:t>
            </a:r>
          </a:p>
          <a:p>
            <a:r>
              <a:rPr lang="en-US" sz="1200" kern="1200" dirty="0" smtClean="0">
                <a:solidFill>
                  <a:schemeClr val="tx1"/>
                </a:solidFill>
                <a:effectLst/>
                <a:latin typeface="+mn-lt"/>
                <a:ea typeface="+mn-ea"/>
                <a:cs typeface="+mn-cs"/>
              </a:rPr>
              <a:t>· The </a:t>
            </a:r>
            <a:r>
              <a:rPr lang="en-US" sz="1200" b="1" kern="1200" dirty="0" smtClean="0">
                <a:solidFill>
                  <a:schemeClr val="tx1"/>
                </a:solidFill>
                <a:effectLst/>
                <a:latin typeface="+mn-lt"/>
                <a:ea typeface="+mn-ea"/>
                <a:cs typeface="+mn-cs"/>
              </a:rPr>
              <a:t>care plans and discharge </a:t>
            </a:r>
            <a:r>
              <a:rPr lang="en-US" sz="1200" kern="1200" dirty="0" smtClean="0">
                <a:solidFill>
                  <a:schemeClr val="tx1"/>
                </a:solidFill>
                <a:effectLst/>
                <a:latin typeface="+mn-lt"/>
                <a:ea typeface="+mn-ea"/>
                <a:cs typeface="+mn-cs"/>
              </a:rPr>
              <a:t>component documents the treatment goals and plans for future care, as well as contains final instructions for the patient before the chart is closed and stored in Medical Records.</a:t>
            </a:r>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12</a:t>
            </a:fld>
            <a:endParaRPr lang="en-US"/>
          </a:p>
        </p:txBody>
      </p:sp>
    </p:spTree>
    <p:extLst>
      <p:ext uri="{BB962C8B-B14F-4D97-AF65-F5344CB8AC3E}">
        <p14:creationId xmlns:p14="http://schemas.microsoft.com/office/powerpoint/2010/main" val="128473696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Complete Warm-Up. Use the Explore</a:t>
            </a:r>
            <a:r>
              <a:rPr lang="en-US" sz="1200" kern="1200" baseline="0" dirty="0" smtClean="0">
                <a:solidFill>
                  <a:schemeClr val="tx1"/>
                </a:solidFill>
                <a:effectLst/>
                <a:latin typeface="+mn-lt"/>
                <a:ea typeface="+mn-ea"/>
                <a:cs typeface="+mn-cs"/>
              </a:rPr>
              <a:t> Your Own Vital Sign Worksheet.</a:t>
            </a:r>
            <a:endParaRPr lang="en-US"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13</a:t>
            </a:fld>
            <a:endParaRPr lang="en-US"/>
          </a:p>
        </p:txBody>
      </p:sp>
    </p:spTree>
    <p:extLst>
      <p:ext uri="{BB962C8B-B14F-4D97-AF65-F5344CB8AC3E}">
        <p14:creationId xmlns:p14="http://schemas.microsoft.com/office/powerpoint/2010/main" val="37728651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14</a:t>
            </a:fld>
            <a:endParaRPr lang="en-US"/>
          </a:p>
        </p:txBody>
      </p:sp>
    </p:spTree>
    <p:extLst>
      <p:ext uri="{BB962C8B-B14F-4D97-AF65-F5344CB8AC3E}">
        <p14:creationId xmlns:p14="http://schemas.microsoft.com/office/powerpoint/2010/main" val="1754666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15</a:t>
            </a:fld>
            <a:endParaRPr lang="en-US"/>
          </a:p>
        </p:txBody>
      </p:sp>
    </p:spTree>
    <p:extLst>
      <p:ext uri="{BB962C8B-B14F-4D97-AF65-F5344CB8AC3E}">
        <p14:creationId xmlns:p14="http://schemas.microsoft.com/office/powerpoint/2010/main" val="33882966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16</a:t>
            </a:fld>
            <a:endParaRPr lang="en-US"/>
          </a:p>
        </p:txBody>
      </p:sp>
    </p:spTree>
    <p:extLst>
      <p:ext uri="{BB962C8B-B14F-4D97-AF65-F5344CB8AC3E}">
        <p14:creationId xmlns:p14="http://schemas.microsoft.com/office/powerpoint/2010/main" val="7389330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Health conditions highlighted in pink will be addressed</a:t>
            </a:r>
            <a:r>
              <a:rPr lang="en-US" baseline="0" dirty="0" smtClean="0"/>
              <a:t> in today’s activity.</a:t>
            </a:r>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17</a:t>
            </a:fld>
            <a:endParaRPr lang="en-US"/>
          </a:p>
        </p:txBody>
      </p:sp>
    </p:spTree>
    <p:extLst>
      <p:ext uri="{BB962C8B-B14F-4D97-AF65-F5344CB8AC3E}">
        <p14:creationId xmlns:p14="http://schemas.microsoft.com/office/powerpoint/2010/main" val="40290300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18</a:t>
            </a:fld>
            <a:endParaRPr lang="en-US"/>
          </a:p>
        </p:txBody>
      </p:sp>
    </p:spTree>
    <p:extLst>
      <p:ext uri="{BB962C8B-B14F-4D97-AF65-F5344CB8AC3E}">
        <p14:creationId xmlns:p14="http://schemas.microsoft.com/office/powerpoint/2010/main" val="27971367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19</a:t>
            </a:fld>
            <a:endParaRPr lang="en-US"/>
          </a:p>
        </p:txBody>
      </p:sp>
    </p:spTree>
    <p:extLst>
      <p:ext uri="{BB962C8B-B14F-4D97-AF65-F5344CB8AC3E}">
        <p14:creationId xmlns:p14="http://schemas.microsoft.com/office/powerpoint/2010/main" val="30191423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2</a:t>
            </a:fld>
            <a:endParaRPr lang="en-US"/>
          </a:p>
        </p:txBody>
      </p:sp>
    </p:spTree>
    <p:extLst>
      <p:ext uri="{BB962C8B-B14F-4D97-AF65-F5344CB8AC3E}">
        <p14:creationId xmlns:p14="http://schemas.microsoft.com/office/powerpoint/2010/main" val="143094226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20</a:t>
            </a:fld>
            <a:endParaRPr lang="en-US"/>
          </a:p>
        </p:txBody>
      </p:sp>
    </p:spTree>
    <p:extLst>
      <p:ext uri="{BB962C8B-B14F-4D97-AF65-F5344CB8AC3E}">
        <p14:creationId xmlns:p14="http://schemas.microsoft.com/office/powerpoint/2010/main" val="301914230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21</a:t>
            </a:fld>
            <a:endParaRPr lang="en-US"/>
          </a:p>
        </p:txBody>
      </p:sp>
    </p:spTree>
    <p:extLst>
      <p:ext uri="{BB962C8B-B14F-4D97-AF65-F5344CB8AC3E}">
        <p14:creationId xmlns:p14="http://schemas.microsoft.com/office/powerpoint/2010/main" val="301914230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22</a:t>
            </a:fld>
            <a:endParaRPr lang="en-US"/>
          </a:p>
        </p:txBody>
      </p:sp>
    </p:spTree>
    <p:extLst>
      <p:ext uri="{BB962C8B-B14F-4D97-AF65-F5344CB8AC3E}">
        <p14:creationId xmlns:p14="http://schemas.microsoft.com/office/powerpoint/2010/main" val="30191423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Activity</a:t>
            </a:r>
            <a:r>
              <a:rPr lang="en-US" baseline="0" dirty="0" smtClean="0"/>
              <a:t> time</a:t>
            </a:r>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23</a:t>
            </a:fld>
            <a:endParaRPr lang="en-US"/>
          </a:p>
        </p:txBody>
      </p:sp>
    </p:spTree>
    <p:extLst>
      <p:ext uri="{BB962C8B-B14F-4D97-AF65-F5344CB8AC3E}">
        <p14:creationId xmlns:p14="http://schemas.microsoft.com/office/powerpoint/2010/main" val="25759055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3</a:t>
            </a:fld>
            <a:endParaRPr lang="en-US"/>
          </a:p>
        </p:txBody>
      </p:sp>
    </p:spTree>
    <p:extLst>
      <p:ext uri="{BB962C8B-B14F-4D97-AF65-F5344CB8AC3E}">
        <p14:creationId xmlns:p14="http://schemas.microsoft.com/office/powerpoint/2010/main" val="3772865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4</a:t>
            </a:fld>
            <a:endParaRPr lang="en-US"/>
          </a:p>
        </p:txBody>
      </p:sp>
    </p:spTree>
    <p:extLst>
      <p:ext uri="{BB962C8B-B14F-4D97-AF65-F5344CB8AC3E}">
        <p14:creationId xmlns:p14="http://schemas.microsoft.com/office/powerpoint/2010/main" val="294113717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Additional</a:t>
            </a:r>
            <a:r>
              <a:rPr lang="en-US" baseline="0" dirty="0" smtClean="0"/>
              <a:t> details to share if needed:</a:t>
            </a:r>
          </a:p>
          <a:p>
            <a:r>
              <a:rPr lang="en-US" baseline="0" dirty="0" smtClean="0"/>
              <a:t>-Types of thermometers: disposable strips, electronic/digital, tympanic, temporal</a:t>
            </a:r>
          </a:p>
          <a:p>
            <a:r>
              <a:rPr lang="en-US" baseline="0" dirty="0" smtClean="0"/>
              <a:t>- Common temperature measurement sites: oral, rectal, axillary, tympanic, temporal</a:t>
            </a:r>
          </a:p>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5</a:t>
            </a:fld>
            <a:endParaRPr lang="en-US"/>
          </a:p>
        </p:txBody>
      </p:sp>
    </p:spTree>
    <p:extLst>
      <p:ext uri="{BB962C8B-B14F-4D97-AF65-F5344CB8AC3E}">
        <p14:creationId xmlns:p14="http://schemas.microsoft.com/office/powerpoint/2010/main" val="173927111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Slide Image Placeholder 1"/>
          <p:cNvSpPr>
            <a:spLocks noGrp="1" noRot="1" noChangeAspect="1"/>
          </p:cNvSpPr>
          <p:nvPr>
            <p:ph type="sldImg"/>
          </p:nvPr>
        </p:nvSpPr>
        <p:spPr bwMode="auto">
          <a:noFill/>
          <a:ln>
            <a:solidFill>
              <a:srgbClr val="000000"/>
            </a:solidFill>
            <a:miter lim="800000"/>
            <a:headEnd/>
            <a:tailEnd/>
          </a:ln>
        </p:spPr>
      </p:sp>
      <p:sp>
        <p:nvSpPr>
          <p:cNvPr id="20482"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Highlights:</a:t>
            </a:r>
          </a:p>
          <a:p>
            <a:pPr marL="171450" marR="0" indent="-171450" algn="l" defTabSz="914400" rtl="0" eaLnBrk="1" fontAlgn="base" latinLnBrk="0" hangingPunct="1">
              <a:lnSpc>
                <a:spcPct val="100000"/>
              </a:lnSpc>
              <a:spcBef>
                <a:spcPct val="0"/>
              </a:spcBef>
              <a:spcAft>
                <a:spcPct val="0"/>
              </a:spcAft>
              <a:buClrTx/>
              <a:buSzTx/>
              <a:buFontTx/>
              <a:buChar char="-"/>
              <a:tabLst/>
              <a:defRPr/>
            </a:pPr>
            <a:r>
              <a:rPr lang="en-US" sz="1200" kern="1200" dirty="0" smtClean="0">
                <a:solidFill>
                  <a:schemeClr val="tx1"/>
                </a:solidFill>
                <a:effectLst/>
                <a:latin typeface="+mn-lt"/>
                <a:ea typeface="+mn-ea"/>
                <a:cs typeface="+mn-cs"/>
              </a:rPr>
              <a:t>A pulse consists of two phases: contraction and relaxation. The combination of one contraction phase and one relaxation phase is equal to one heartbeat.  </a:t>
            </a:r>
          </a:p>
          <a:p>
            <a:pPr marL="0" marR="0" indent="0" algn="l" defTabSz="914400" rtl="0" eaLnBrk="1" fontAlgn="base" latinLnBrk="0" hangingPunct="1">
              <a:lnSpc>
                <a:spcPct val="100000"/>
              </a:lnSpc>
              <a:spcBef>
                <a:spcPct val="0"/>
              </a:spcBef>
              <a:spcAft>
                <a:spcPct val="0"/>
              </a:spcAft>
              <a:buClrTx/>
              <a:buSzTx/>
              <a:buFontTx/>
              <a:buNone/>
              <a:tabLst/>
              <a:defRPr/>
            </a:pPr>
            <a:r>
              <a:rPr lang="en-US" dirty="0" smtClean="0"/>
              <a:t>- </a:t>
            </a:r>
            <a:r>
              <a:rPr lang="en-US" sz="1200" kern="1200" dirty="0" smtClean="0">
                <a:solidFill>
                  <a:schemeClr val="tx1"/>
                </a:solidFill>
                <a:effectLst/>
                <a:latin typeface="+mn-lt"/>
                <a:ea typeface="+mn-ea"/>
                <a:cs typeface="+mn-cs"/>
              </a:rPr>
              <a:t>The most common pulse sites include the wrist (radial), neck (carotid), inner elbow (brachial) and heart (apical). </a:t>
            </a:r>
          </a:p>
          <a:p>
            <a:pPr>
              <a:spcBef>
                <a:spcPct val="0"/>
              </a:spcBef>
            </a:pPr>
            <a:endParaRPr lang="en-US" dirty="0" smtClean="0"/>
          </a:p>
        </p:txBody>
      </p:sp>
      <p:sp>
        <p:nvSpPr>
          <p:cNvPr id="20483"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B6CE1DF0-1F6C-4853-9D70-01B09B0B36D9}" type="slidenum">
              <a:rPr lang="en-US">
                <a:cs typeface="Arial" charset="0"/>
              </a:rPr>
              <a:pPr fontAlgn="base">
                <a:spcBef>
                  <a:spcPct val="0"/>
                </a:spcBef>
                <a:spcAft>
                  <a:spcPct val="0"/>
                </a:spcAft>
              </a:pPr>
              <a:t>6</a:t>
            </a:fld>
            <a:endParaRPr lang="en-US">
              <a:cs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US" sz="1200" kern="1200" dirty="0" smtClean="0">
                <a:solidFill>
                  <a:schemeClr val="tx1"/>
                </a:solidFill>
                <a:effectLst/>
                <a:latin typeface="+mn-lt"/>
                <a:ea typeface="+mn-ea"/>
                <a:cs typeface="+mn-cs"/>
              </a:rPr>
              <a:t>Highlights-</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US" sz="1200" kern="1200" dirty="0" smtClean="0">
                <a:solidFill>
                  <a:schemeClr val="tx1"/>
                </a:solidFill>
                <a:effectLst/>
                <a:latin typeface="+mn-lt"/>
                <a:ea typeface="+mn-ea"/>
                <a:cs typeface="+mn-cs"/>
              </a:rPr>
              <a:t>Respiration is the process of taking oxygen into</a:t>
            </a:r>
            <a:r>
              <a:rPr lang="en-US" sz="1200" kern="1200" baseline="0" dirty="0" smtClean="0">
                <a:solidFill>
                  <a:schemeClr val="tx1"/>
                </a:solidFill>
                <a:effectLst/>
                <a:latin typeface="+mn-lt"/>
                <a:ea typeface="+mn-ea"/>
                <a:cs typeface="+mn-cs"/>
              </a:rPr>
              <a:t> the blood in exchange for </a:t>
            </a:r>
            <a:r>
              <a:rPr lang="en-US" sz="1200" kern="1200" dirty="0" smtClean="0">
                <a:solidFill>
                  <a:schemeClr val="tx1"/>
                </a:solidFill>
                <a:effectLst/>
                <a:latin typeface="+mn-lt"/>
                <a:ea typeface="+mn-ea"/>
                <a:cs typeface="+mn-cs"/>
              </a:rPr>
              <a:t>carbon dioxide. This is done via the lungs</a:t>
            </a:r>
            <a:r>
              <a:rPr lang="en-US" sz="1200" kern="1200" baseline="0" dirty="0" smtClean="0">
                <a:solidFill>
                  <a:schemeClr val="tx1"/>
                </a:solidFill>
                <a:effectLst/>
                <a:latin typeface="+mn-lt"/>
                <a:ea typeface="+mn-ea"/>
                <a:cs typeface="+mn-cs"/>
              </a:rPr>
              <a:t> when we inhale and exhale.</a:t>
            </a:r>
            <a:r>
              <a:rPr lang="en-US" sz="1200" kern="1200" dirty="0" smtClean="0">
                <a:solidFill>
                  <a:schemeClr val="tx1"/>
                </a:solidFill>
                <a:effectLst/>
                <a:latin typeface="+mn-lt"/>
                <a:ea typeface="+mn-ea"/>
                <a:cs typeface="+mn-cs"/>
              </a:rPr>
              <a:t> One complete breath consists of two phases: inhalation (chest will rise) and exhalation (chest will fall). </a:t>
            </a:r>
          </a:p>
          <a:p>
            <a:pPr marL="171450" marR="0" indent="-171450" algn="l" defTabSz="914400" rtl="0" eaLnBrk="1" fontAlgn="base" latinLnBrk="0" hangingPunct="1">
              <a:lnSpc>
                <a:spcPct val="100000"/>
              </a:lnSpc>
              <a:spcBef>
                <a:spcPct val="30000"/>
              </a:spcBef>
              <a:spcAft>
                <a:spcPct val="0"/>
              </a:spcAft>
              <a:buClrTx/>
              <a:buSzTx/>
              <a:buFontTx/>
              <a:buChar char="-"/>
              <a:tabLst/>
              <a:defRPr/>
            </a:pPr>
            <a:r>
              <a:rPr lang="en-US" sz="1200" kern="1200" dirty="0" smtClean="0">
                <a:solidFill>
                  <a:schemeClr val="tx1"/>
                </a:solidFill>
                <a:effectLst/>
                <a:latin typeface="+mn-lt"/>
                <a:ea typeface="+mn-ea"/>
                <a:cs typeface="+mn-cs"/>
              </a:rPr>
              <a:t>A respiratory rate is measured when you are at rest, by simply counting the number of breaths in one minute. </a:t>
            </a:r>
          </a:p>
          <a:p>
            <a:pPr marL="171450" marR="0" indent="-171450" algn="l" defTabSz="914400" rtl="0" eaLnBrk="1" fontAlgn="base" latinLnBrk="0" hangingPunct="1">
              <a:lnSpc>
                <a:spcPct val="100000"/>
              </a:lnSpc>
              <a:spcBef>
                <a:spcPct val="30000"/>
              </a:spcBef>
              <a:spcAft>
                <a:spcPct val="0"/>
              </a:spcAft>
              <a:buClrTx/>
              <a:buSzTx/>
              <a:buFontTx/>
              <a:buChar char="-"/>
              <a:tabLst/>
              <a:defRPr/>
            </a:pPr>
            <a:endParaRPr lang="en-US" sz="1200" kern="1200" dirty="0" smtClean="0">
              <a:solidFill>
                <a:schemeClr val="tx1"/>
              </a:solidFill>
              <a:effectLst/>
              <a:latin typeface="+mn-lt"/>
              <a:ea typeface="+mn-ea"/>
              <a:cs typeface="+mn-cs"/>
            </a:endParaRPr>
          </a:p>
          <a:p>
            <a:pPr marL="0" marR="0" indent="0" algn="l" defTabSz="914400" rtl="0" eaLnBrk="1" fontAlgn="base" latinLnBrk="0" hangingPunct="1">
              <a:lnSpc>
                <a:spcPct val="100000"/>
              </a:lnSpc>
              <a:spcBef>
                <a:spcPct val="30000"/>
              </a:spcBef>
              <a:spcAft>
                <a:spcPct val="0"/>
              </a:spcAft>
              <a:buClrTx/>
              <a:buSzTx/>
              <a:buFontTx/>
              <a:buNone/>
              <a:tabLst/>
              <a:defRPr/>
            </a:pPr>
            <a:endParaRPr lang="en-US" sz="1200" kern="1200" dirty="0" smtClean="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7</a:t>
            </a:fld>
            <a:endParaRPr lang="en-US"/>
          </a:p>
        </p:txBody>
      </p:sp>
    </p:spTree>
    <p:extLst>
      <p:ext uri="{BB962C8B-B14F-4D97-AF65-F5344CB8AC3E}">
        <p14:creationId xmlns:p14="http://schemas.microsoft.com/office/powerpoint/2010/main" val="32850434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Highlights:</a:t>
            </a:r>
          </a:p>
          <a:p>
            <a:pPr marL="0" marR="0" indent="0" algn="l" defTabSz="914400" rtl="0" eaLnBrk="1" fontAlgn="base" latinLnBrk="0" hangingPunct="1">
              <a:lnSpc>
                <a:spcPct val="100000"/>
              </a:lnSpc>
              <a:spcBef>
                <a:spcPct val="30000"/>
              </a:spcBef>
              <a:spcAft>
                <a:spcPct val="0"/>
              </a:spcAft>
              <a:buClrTx/>
              <a:buSzTx/>
              <a:buFontTx/>
              <a:buNone/>
              <a:tabLst/>
              <a:defRPr/>
            </a:pPr>
            <a:r>
              <a:rPr lang="en-US" dirty="0" smtClean="0"/>
              <a:t>-</a:t>
            </a:r>
            <a:r>
              <a:rPr lang="en-US" sz="1200" kern="1200" dirty="0" smtClean="0">
                <a:solidFill>
                  <a:schemeClr val="tx1"/>
                </a:solidFill>
                <a:effectLst/>
                <a:latin typeface="+mn-lt"/>
                <a:ea typeface="+mn-ea"/>
                <a:cs typeface="+mn-cs"/>
              </a:rPr>
              <a:t>The five common breathing sounds include: clear, wheeze, stridor, </a:t>
            </a:r>
            <a:r>
              <a:rPr lang="en-US" sz="1200" kern="1200" dirty="0" err="1" smtClean="0">
                <a:solidFill>
                  <a:schemeClr val="tx1"/>
                </a:solidFill>
                <a:effectLst/>
                <a:latin typeface="+mn-lt"/>
                <a:ea typeface="+mn-ea"/>
                <a:cs typeface="+mn-cs"/>
              </a:rPr>
              <a:t>stertor</a:t>
            </a:r>
            <a:r>
              <a:rPr lang="en-US" sz="1200" kern="1200" dirty="0" smtClean="0">
                <a:solidFill>
                  <a:schemeClr val="tx1"/>
                </a:solidFill>
                <a:effectLst/>
                <a:latin typeface="+mn-lt"/>
                <a:ea typeface="+mn-ea"/>
                <a:cs typeface="+mn-cs"/>
              </a:rPr>
              <a:t> and crackle. </a:t>
            </a:r>
          </a:p>
          <a:p>
            <a:r>
              <a:rPr lang="en-US" dirty="0" smtClean="0"/>
              <a:t>- </a:t>
            </a:r>
            <a:r>
              <a:rPr lang="en-US" sz="1200" kern="1200" dirty="0" smtClean="0">
                <a:solidFill>
                  <a:schemeClr val="tx1"/>
                </a:solidFill>
                <a:effectLst/>
                <a:latin typeface="+mn-lt"/>
                <a:ea typeface="+mn-ea"/>
                <a:cs typeface="+mn-cs"/>
              </a:rPr>
              <a:t>A </a:t>
            </a:r>
            <a:r>
              <a:rPr lang="en-US" sz="1200" b="1" kern="1200" dirty="0" smtClean="0">
                <a:solidFill>
                  <a:schemeClr val="tx1"/>
                </a:solidFill>
                <a:effectLst/>
                <a:latin typeface="+mn-lt"/>
                <a:ea typeface="+mn-ea"/>
                <a:cs typeface="+mn-cs"/>
              </a:rPr>
              <a:t>stethoscope</a:t>
            </a:r>
            <a:r>
              <a:rPr lang="en-US" sz="1200" kern="1200" dirty="0" smtClean="0">
                <a:solidFill>
                  <a:schemeClr val="tx1"/>
                </a:solidFill>
                <a:effectLst/>
                <a:latin typeface="+mn-lt"/>
                <a:ea typeface="+mn-ea"/>
                <a:cs typeface="+mn-cs"/>
              </a:rPr>
              <a:t> is a medical instrument used to transmit internal body sounds to the ear of the listener.  Using a stethoscope can assist a nurse or doctor with interpreting the difference between similar and faint breathing sounds.</a:t>
            </a:r>
          </a:p>
          <a:p>
            <a:r>
              <a:rPr lang="en-US" sz="1200" kern="1200" dirty="0" smtClean="0">
                <a:solidFill>
                  <a:schemeClr val="tx1"/>
                </a:solidFill>
                <a:effectLst/>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pPr>
              <a:defRPr/>
            </a:pPr>
            <a:fld id="{90D19334-6CF9-4A30-B803-77B6265A0D54}" type="slidenum">
              <a:rPr lang="en-US" smtClean="0"/>
              <a:pPr>
                <a:defRPr/>
              </a:pPr>
              <a:t>8</a:t>
            </a:fld>
            <a:endParaRPr lang="en-US"/>
          </a:p>
        </p:txBody>
      </p:sp>
    </p:spTree>
    <p:extLst>
      <p:ext uri="{BB962C8B-B14F-4D97-AF65-F5344CB8AC3E}">
        <p14:creationId xmlns:p14="http://schemas.microsoft.com/office/powerpoint/2010/main" val="128473696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bwMode="auto">
          <a:noFill/>
          <a:ln>
            <a:solidFill>
              <a:srgbClr val="000000"/>
            </a:solidFill>
            <a:miter lim="800000"/>
            <a:headEnd/>
            <a:tailEnd/>
          </a:ln>
        </p:spPr>
      </p:sp>
      <p:sp>
        <p:nvSpPr>
          <p:cNvPr id="18434"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r>
              <a:rPr lang="en-US" dirty="0" smtClean="0"/>
              <a:t>Highlights:</a:t>
            </a:r>
          </a:p>
          <a:p>
            <a:pPr marL="171450" indent="-171450">
              <a:spcBef>
                <a:spcPct val="0"/>
              </a:spcBef>
              <a:buFontTx/>
              <a:buChar char="-"/>
            </a:pPr>
            <a:r>
              <a:rPr lang="en-US" sz="1200" kern="1200" dirty="0" smtClean="0">
                <a:solidFill>
                  <a:schemeClr val="tx1"/>
                </a:solidFill>
                <a:effectLst/>
                <a:latin typeface="+mn-lt"/>
                <a:ea typeface="+mn-ea"/>
                <a:cs typeface="+mn-cs"/>
              </a:rPr>
              <a:t>The medical device used to measure blood pressure is called a </a:t>
            </a:r>
            <a:r>
              <a:rPr lang="en-US" sz="1200" b="1" kern="1200" dirty="0" smtClean="0">
                <a:solidFill>
                  <a:schemeClr val="tx1"/>
                </a:solidFill>
                <a:effectLst/>
                <a:latin typeface="+mn-lt"/>
                <a:ea typeface="+mn-ea"/>
                <a:cs typeface="+mn-cs"/>
              </a:rPr>
              <a:t>sphygmomanometer</a:t>
            </a:r>
            <a:r>
              <a:rPr lang="en-US" sz="1200" kern="1200" dirty="0" smtClean="0">
                <a:solidFill>
                  <a:schemeClr val="tx1"/>
                </a:solidFill>
                <a:effectLst/>
                <a:latin typeface="+mn-lt"/>
                <a:ea typeface="+mn-ea"/>
                <a:cs typeface="+mn-cs"/>
              </a:rPr>
              <a:t> (pronounced </a:t>
            </a:r>
            <a:r>
              <a:rPr lang="en-US" sz="1200" kern="1200" dirty="0" err="1" smtClean="0">
                <a:solidFill>
                  <a:schemeClr val="tx1"/>
                </a:solidFill>
                <a:effectLst/>
                <a:latin typeface="+mn-lt"/>
                <a:ea typeface="+mn-ea"/>
                <a:cs typeface="+mn-cs"/>
              </a:rPr>
              <a:t>sfig</a:t>
            </a:r>
            <a:r>
              <a:rPr lang="en-US" sz="1200" kern="1200" dirty="0" smtClean="0">
                <a:solidFill>
                  <a:schemeClr val="tx1"/>
                </a:solidFill>
                <a:effectLst/>
                <a:latin typeface="+mn-lt"/>
                <a:ea typeface="+mn-ea"/>
                <a:cs typeface="+mn-cs"/>
              </a:rPr>
              <a:t>-</a:t>
            </a:r>
            <a:r>
              <a:rPr lang="en-US" sz="1200" kern="1200" dirty="0" err="1" smtClean="0">
                <a:solidFill>
                  <a:schemeClr val="tx1"/>
                </a:solidFill>
                <a:effectLst/>
                <a:latin typeface="+mn-lt"/>
                <a:ea typeface="+mn-ea"/>
                <a:cs typeface="+mn-cs"/>
              </a:rPr>
              <a:t>mōh</a:t>
            </a:r>
            <a:r>
              <a:rPr lang="en-US" sz="1200" kern="1200" dirty="0" smtClean="0">
                <a:solidFill>
                  <a:schemeClr val="tx1"/>
                </a:solidFill>
                <a:effectLst/>
                <a:latin typeface="+mn-lt"/>
                <a:ea typeface="+mn-ea"/>
                <a:cs typeface="+mn-cs"/>
              </a:rPr>
              <a:t>-ma-nom-ə-</a:t>
            </a:r>
            <a:r>
              <a:rPr lang="en-US" sz="1200" kern="1200" dirty="0" err="1" smtClean="0">
                <a:solidFill>
                  <a:schemeClr val="tx1"/>
                </a:solidFill>
                <a:effectLst/>
                <a:latin typeface="+mn-lt"/>
                <a:ea typeface="+mn-ea"/>
                <a:cs typeface="+mn-cs"/>
              </a:rPr>
              <a:t>ter</a:t>
            </a:r>
            <a:r>
              <a:rPr lang="en-US" sz="1200" kern="1200" dirty="0" smtClean="0">
                <a:solidFill>
                  <a:schemeClr val="tx1"/>
                </a:solidFill>
                <a:effectLst/>
                <a:latin typeface="+mn-lt"/>
                <a:ea typeface="+mn-ea"/>
                <a:cs typeface="+mn-cs"/>
              </a:rPr>
              <a:t>); it is composed of an inflatable cuff to restrict blood flow and a mercury manometer to measure the pressure. A sphygmomanometer can be manual or digital device, depending on the preference of the healthcare provider.</a:t>
            </a:r>
          </a:p>
          <a:p>
            <a:pPr marL="171450" marR="0" indent="-171450" algn="l" defTabSz="914400" rtl="0" eaLnBrk="1" fontAlgn="base" latinLnBrk="0" hangingPunct="1">
              <a:lnSpc>
                <a:spcPct val="100000"/>
              </a:lnSpc>
              <a:spcBef>
                <a:spcPct val="0"/>
              </a:spcBef>
              <a:spcAft>
                <a:spcPct val="0"/>
              </a:spcAft>
              <a:buClrTx/>
              <a:buSzTx/>
              <a:buFontTx/>
              <a:buChar char="-"/>
              <a:tabLst/>
              <a:defRPr/>
            </a:pPr>
            <a:r>
              <a:rPr lang="en-US" sz="1200" i="0" dirty="0" smtClean="0">
                <a:solidFill>
                  <a:srgbClr val="002060"/>
                </a:solidFill>
              </a:rPr>
              <a:t>Digital Sphygmomanometers are often called</a:t>
            </a:r>
            <a:r>
              <a:rPr lang="en-US" sz="1200" i="0" baseline="0" dirty="0" smtClean="0">
                <a:solidFill>
                  <a:srgbClr val="002060"/>
                </a:solidFill>
              </a:rPr>
              <a:t> “blood pressure monitors”</a:t>
            </a:r>
            <a:endParaRPr lang="en-US" sz="1200" kern="1200" dirty="0" smtClean="0">
              <a:solidFill>
                <a:schemeClr val="tx1"/>
              </a:solidFill>
              <a:effectLst/>
              <a:latin typeface="+mn-lt"/>
              <a:ea typeface="+mn-ea"/>
              <a:cs typeface="+mn-cs"/>
            </a:endParaRPr>
          </a:p>
          <a:p>
            <a:pPr>
              <a:spcBef>
                <a:spcPct val="0"/>
              </a:spcBef>
            </a:pPr>
            <a:r>
              <a:rPr lang="en-US" sz="1200" kern="1200" dirty="0" smtClean="0">
                <a:solidFill>
                  <a:schemeClr val="tx1"/>
                </a:solidFill>
                <a:effectLst/>
                <a:latin typeface="+mn-lt"/>
                <a:ea typeface="+mn-ea"/>
                <a:cs typeface="+mn-cs"/>
              </a:rPr>
              <a:t> </a:t>
            </a:r>
            <a:endParaRPr lang="en-US" dirty="0" smtClean="0"/>
          </a:p>
          <a:p>
            <a:r>
              <a:rPr lang="en-US" dirty="0" smtClean="0"/>
              <a:t>Additional</a:t>
            </a:r>
            <a:r>
              <a:rPr lang="en-US" baseline="0" dirty="0" smtClean="0"/>
              <a:t> details to share if needed:</a:t>
            </a:r>
          </a:p>
          <a:p>
            <a:r>
              <a:rPr lang="en-US" baseline="0" dirty="0" smtClean="0"/>
              <a:t>-Types of </a:t>
            </a:r>
            <a:r>
              <a:rPr lang="en-US" sz="1200" i="0" baseline="0" dirty="0" smtClean="0">
                <a:solidFill>
                  <a:srgbClr val="002060"/>
                </a:solidFill>
              </a:rPr>
              <a:t>s</a:t>
            </a:r>
            <a:r>
              <a:rPr lang="en-US" sz="1200" i="0" dirty="0" smtClean="0">
                <a:solidFill>
                  <a:srgbClr val="002060"/>
                </a:solidFill>
              </a:rPr>
              <a:t>phygmomanometers:</a:t>
            </a:r>
            <a:r>
              <a:rPr lang="en-US" sz="1200" i="0" baseline="0" dirty="0" smtClean="0">
                <a:solidFill>
                  <a:srgbClr val="002060"/>
                </a:solidFill>
              </a:rPr>
              <a:t> mercury, aneroid, digital</a:t>
            </a:r>
            <a:endParaRPr lang="en-US" sz="1200" i="0" kern="1200" dirty="0" smtClean="0">
              <a:solidFill>
                <a:schemeClr val="tx1"/>
              </a:solidFill>
              <a:effectLst/>
              <a:latin typeface="+mn-lt"/>
              <a:ea typeface="+mn-ea"/>
              <a:cs typeface="+mn-cs"/>
            </a:endParaRPr>
          </a:p>
          <a:p>
            <a:pPr>
              <a:spcBef>
                <a:spcPct val="0"/>
              </a:spcBef>
            </a:pPr>
            <a:endParaRPr lang="en-US" dirty="0" smtClean="0"/>
          </a:p>
        </p:txBody>
      </p:sp>
      <p:sp>
        <p:nvSpPr>
          <p:cNvPr id="18435"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73AEE798-ADE8-4882-83BA-C0BCDDEE1950}" type="slidenum">
              <a:rPr lang="en-US">
                <a:cs typeface="Arial" charset="0"/>
              </a:rPr>
              <a:pPr fontAlgn="base">
                <a:spcBef>
                  <a:spcPct val="0"/>
                </a:spcBef>
                <a:spcAft>
                  <a:spcPct val="0"/>
                </a:spcAft>
              </a:pPr>
              <a:t>9</a:t>
            </a:fld>
            <a:endParaRPr lang="en-US">
              <a:cs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ounded Rectangle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6" name="Rounded Rectangle 9"/>
          <p:cNvSpPr/>
          <p:nvPr/>
        </p:nvSpPr>
        <p:spPr>
          <a:xfrm>
            <a:off x="457200" y="457200"/>
            <a:ext cx="8307388" cy="3108325"/>
          </a:xfrm>
          <a:prstGeom prst="roundRect">
            <a:avLst>
              <a:gd name="adj" fmla="val 4578"/>
            </a:avLst>
          </a:prstGeom>
          <a:ln/>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8" descr="msi_lgmrk_prim_4c.png"/>
          <p:cNvPicPr>
            <a:picLocks noChangeAspect="1"/>
          </p:cNvPicPr>
          <p:nvPr userDrawn="1"/>
        </p:nvPicPr>
        <p:blipFill>
          <a:blip r:embed="rId2"/>
          <a:srcRect/>
          <a:stretch>
            <a:fillRect/>
          </a:stretch>
        </p:blipFill>
        <p:spPr bwMode="auto">
          <a:xfrm>
            <a:off x="6934200" y="5334000"/>
            <a:ext cx="1638300" cy="1085850"/>
          </a:xfrm>
          <a:prstGeom prst="rect">
            <a:avLst/>
          </a:prstGeom>
          <a:noFill/>
          <a:ln w="9525">
            <a:noFill/>
            <a:miter lim="800000"/>
            <a:headEnd/>
            <a:tailEnd/>
          </a:ln>
        </p:spPr>
      </p:pic>
      <p:sp>
        <p:nvSpPr>
          <p:cNvPr id="5" name="Title 4"/>
          <p:cNvSpPr>
            <a:spLocks noGrp="1"/>
          </p:cNvSpPr>
          <p:nvPr>
            <p:ph type="ctrTitle"/>
          </p:nvPr>
        </p:nvSpPr>
        <p:spPr>
          <a:xfrm>
            <a:off x="722376" y="1820206"/>
            <a:ext cx="7772400" cy="1828800"/>
          </a:xfrm>
        </p:spPr>
        <p:txBody>
          <a:bodyPr lIns="45720" rIns="45720"/>
          <a:lstStyle>
            <a:lvl1pPr algn="r">
              <a:defRPr sz="4500" b="1">
                <a:solidFill>
                  <a:schemeClr val="bg1"/>
                </a:solidFill>
                <a:effectLst>
                  <a:outerShdw blurRad="53975" dist="22860" dir="5400000" algn="tl" rotWithShape="0">
                    <a:srgbClr val="000000">
                      <a:alpha val="55000"/>
                    </a:srgbClr>
                  </a:outerShdw>
                </a:effectLst>
              </a:defRPr>
            </a:lvl1pPr>
          </a:lstStyle>
          <a:p>
            <a:r>
              <a:rPr lang="en-US" dirty="0" smtClean="0"/>
              <a:t>Click to edit Master title style</a:t>
            </a:r>
            <a:endParaRPr lang="en-US" dirty="0"/>
          </a:p>
        </p:txBody>
      </p:sp>
      <p:sp>
        <p:nvSpPr>
          <p:cNvPr id="20" name="Subtitle 19"/>
          <p:cNvSpPr>
            <a:spLocks noGrp="1"/>
          </p:cNvSpPr>
          <p:nvPr>
            <p:ph type="subTitle" idx="1"/>
          </p:nvPr>
        </p:nvSpPr>
        <p:spPr>
          <a:xfrm>
            <a:off x="722376" y="3685032"/>
            <a:ext cx="7772400" cy="914400"/>
          </a:xfrm>
        </p:spPr>
        <p:txBody>
          <a:bodyPr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8" name="Date Placeholder 18"/>
          <p:cNvSpPr>
            <a:spLocks noGrp="1"/>
          </p:cNvSpPr>
          <p:nvPr>
            <p:ph type="dt" sz="half" idx="10"/>
          </p:nvPr>
        </p:nvSpPr>
        <p:spPr>
          <a:xfrm>
            <a:off x="838200" y="6096000"/>
            <a:ext cx="2286000" cy="365125"/>
          </a:xfrm>
        </p:spPr>
        <p:txBody>
          <a:bodyPr/>
          <a:lstStyle>
            <a:lvl1pPr>
              <a:defRPr/>
            </a:lvl1pPr>
          </a:lstStyle>
          <a:p>
            <a:pPr>
              <a:defRPr/>
            </a:pPr>
            <a:fld id="{4E47D094-C926-4FBA-B3F2-C94DEC334649}" type="datetimeFigureOut">
              <a:rPr lang="en-US"/>
              <a:pPr>
                <a:defRPr/>
              </a:pPr>
              <a:t>8/21/2015</a:t>
            </a:fld>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10"/>
          <p:cNvSpPr>
            <a:spLocks noGrp="1"/>
          </p:cNvSpPr>
          <p:nvPr>
            <p:ph type="sldNum" sz="quarter" idx="12"/>
          </p:nvPr>
        </p:nvSpPr>
        <p:spPr>
          <a:xfrm>
            <a:off x="381000" y="6096000"/>
            <a:ext cx="457200" cy="365125"/>
          </a:xfrm>
        </p:spPr>
        <p:txBody>
          <a:bodyPr/>
          <a:lstStyle>
            <a:lvl1pPr>
              <a:defRPr/>
            </a:lvl1pPr>
          </a:lstStyle>
          <a:p>
            <a:pPr>
              <a:defRPr/>
            </a:pPr>
            <a:fld id="{7D9DA569-28CD-42BA-B115-9460E6A1F9B1}" type="slidenum">
              <a:rPr lang="en-US"/>
              <a:pPr>
                <a:defRPr/>
              </a:pPr>
              <a:t>‹#›</a:t>
            </a:fld>
            <a:endParaRPr lang="en-US" dirty="0"/>
          </a:p>
        </p:txBody>
      </p:sp>
    </p:spTree>
  </p:cSld>
  <p:clrMapOvr>
    <a:masterClrMapping/>
  </p:clrMapOvr>
  <p:transition spd="med">
    <p:wedg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533400"/>
            <a:ext cx="8183880" cy="609600"/>
          </a:xfrm>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02920" y="1295400"/>
            <a:ext cx="8183880" cy="472135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a:xfrm>
            <a:off x="914400" y="6111875"/>
            <a:ext cx="2286000" cy="365125"/>
          </a:xfrm>
        </p:spPr>
        <p:txBody>
          <a:bodyPr/>
          <a:lstStyle>
            <a:lvl1pPr>
              <a:defRPr/>
            </a:lvl1pPr>
          </a:lstStyle>
          <a:p>
            <a:pPr>
              <a:defRPr/>
            </a:pPr>
            <a:fld id="{6A87016C-ED73-4B88-A38D-64D6632AAD3D}" type="datetimeFigureOut">
              <a:rPr lang="en-US"/>
              <a:pPr>
                <a:defRPr/>
              </a:pPr>
              <a:t>8/21/2015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a:xfrm>
            <a:off x="457200" y="6111875"/>
            <a:ext cx="457200" cy="365125"/>
          </a:xfrm>
        </p:spPr>
        <p:txBody>
          <a:bodyPr/>
          <a:lstStyle>
            <a:lvl1pPr>
              <a:defRPr/>
            </a:lvl1pPr>
          </a:lstStyle>
          <a:p>
            <a:pPr>
              <a:defRPr/>
            </a:pPr>
            <a:fld id="{882A4CDF-0910-4E1F-A8DF-51F49BDDB143}" type="slidenum">
              <a:rPr lang="en-US"/>
              <a:pPr>
                <a:defRPr/>
              </a:pPr>
              <a:t>‹#›</a:t>
            </a:fld>
            <a:endParaRPr lang="en-US"/>
          </a:p>
        </p:txBody>
      </p:sp>
    </p:spTree>
  </p:cSld>
  <p:clrMapOvr>
    <a:masterClrMapping/>
  </p:clrMapOvr>
  <p:transition spd="med">
    <p:wedg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ounded Rectangle 13"/>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5" name="Rounded Rectangle 10"/>
          <p:cNvSpPr/>
          <p:nvPr/>
        </p:nvSpPr>
        <p:spPr>
          <a:xfrm>
            <a:off x="457200" y="1754188"/>
            <a:ext cx="8307388" cy="4113212"/>
          </a:xfrm>
          <a:prstGeom prst="roundRect">
            <a:avLst>
              <a:gd name="adj" fmla="val 2127"/>
            </a:avLst>
          </a:prstGeom>
          <a:solidFill>
            <a:schemeClr val="bg1"/>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6" name="Picture 8" descr="msi_lgmrk_prim_h_4c.png"/>
          <p:cNvPicPr>
            <a:picLocks noChangeAspect="1"/>
          </p:cNvPicPr>
          <p:nvPr userDrawn="1"/>
        </p:nvPicPr>
        <p:blipFill>
          <a:blip r:embed="rId2"/>
          <a:srcRect/>
          <a:stretch>
            <a:fillRect/>
          </a:stretch>
        </p:blipFill>
        <p:spPr bwMode="auto">
          <a:xfrm>
            <a:off x="7086600" y="6019800"/>
            <a:ext cx="1490663" cy="411163"/>
          </a:xfrm>
          <a:prstGeom prst="rect">
            <a:avLst/>
          </a:prstGeom>
          <a:noFill/>
          <a:ln w="9525">
            <a:noFill/>
            <a:miter lim="800000"/>
            <a:headEnd/>
            <a:tailEnd/>
          </a:ln>
        </p:spPr>
      </p:pic>
      <p:sp>
        <p:nvSpPr>
          <p:cNvPr id="2" name="Title 1"/>
          <p:cNvSpPr>
            <a:spLocks noGrp="1"/>
          </p:cNvSpPr>
          <p:nvPr>
            <p:ph type="title"/>
          </p:nvPr>
        </p:nvSpPr>
        <p:spPr>
          <a:xfrm>
            <a:off x="457200" y="533400"/>
            <a:ext cx="8183880" cy="676656"/>
          </a:xfrm>
        </p:spPr>
        <p:txBody>
          <a:bodyPr bIns="0"/>
          <a:lstStyle>
            <a:lvl1pPr algn="l">
              <a:buNone/>
              <a:defRPr sz="3600" b="1" cap="none" baseline="0">
                <a:solidFill>
                  <a:schemeClr val="accent1"/>
                </a:solidFill>
                <a:effectLst/>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229268"/>
            <a:ext cx="8183880" cy="420624"/>
          </a:xfrm>
        </p:spPr>
        <p:txBody>
          <a:bodyPr lIns="118872" tIns="0"/>
          <a:lstStyle>
            <a:lvl1pPr marL="0" marR="36576" indent="0" algn="l">
              <a:spcBef>
                <a:spcPts val="0"/>
              </a:spcBef>
              <a:spcAft>
                <a:spcPts val="0"/>
              </a:spcAft>
              <a:buNone/>
              <a:defRPr sz="1800" b="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dirty="0" smtClean="0"/>
              <a:t>Click to edit Master text styles</a:t>
            </a:r>
          </a:p>
        </p:txBody>
      </p:sp>
      <p:sp>
        <p:nvSpPr>
          <p:cNvPr id="7" name="Date Placeholder 3"/>
          <p:cNvSpPr>
            <a:spLocks noGrp="1"/>
          </p:cNvSpPr>
          <p:nvPr>
            <p:ph type="dt" sz="half" idx="10"/>
          </p:nvPr>
        </p:nvSpPr>
        <p:spPr/>
        <p:txBody>
          <a:bodyPr/>
          <a:lstStyle>
            <a:lvl1pPr>
              <a:defRPr/>
            </a:lvl1pPr>
          </a:lstStyle>
          <a:p>
            <a:pPr>
              <a:defRPr/>
            </a:pPr>
            <a:fld id="{AAD6D41D-2E96-44A9-9F02-F14C5660E3A1}" type="datetimeFigureOut">
              <a:rPr lang="en-US"/>
              <a:pPr>
                <a:defRPr/>
              </a:pPr>
              <a:t>8/21/2015</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6612E83-BECD-439A-BFAA-94C3F2D9E492}" type="slidenum">
              <a:rPr lang="en-US"/>
              <a:pPr>
                <a:defRPr/>
              </a:pPr>
              <a:t>‹#›</a:t>
            </a:fld>
            <a:endParaRPr lang="en-US"/>
          </a:p>
        </p:txBody>
      </p:sp>
    </p:spTree>
  </p:cSld>
  <p:clrMapOvr>
    <a:masterClrMapping/>
  </p:clrMapOvr>
  <p:transition spd="med">
    <p:wedg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3872" y="1295400"/>
            <a:ext cx="3931920" cy="4389120"/>
          </a:xfrm>
        </p:spPr>
        <p:txBody>
          <a:bodyPr/>
          <a:lstStyle>
            <a:lvl1pPr>
              <a:defRPr sz="2600"/>
            </a:lvl1pPr>
            <a:lvl2pPr>
              <a:defRPr sz="2200"/>
            </a:lvl2pPr>
            <a:lvl3pPr>
              <a:defRPr sz="2000"/>
            </a:lvl3pPr>
            <a:lvl4pPr>
              <a:defRPr sz="1800"/>
            </a:lvl4pPr>
            <a:lvl5pPr>
              <a:defRPr sz="1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754880" y="1295400"/>
            <a:ext cx="3931920" cy="4389120"/>
          </a:xfrm>
        </p:spPr>
        <p:txBody>
          <a:bodyPr/>
          <a:lstStyle>
            <a:lvl1pPr>
              <a:defRPr sz="2600"/>
            </a:lvl1pPr>
            <a:lvl2pPr>
              <a:defRPr sz="22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83F29AAE-79D6-44C8-8B8E-6282467FC87F}" type="datetimeFigureOut">
              <a:rPr lang="en-US"/>
              <a:pPr>
                <a:defRPr/>
              </a:pPr>
              <a:t>8/21/2015</a:t>
            </a:fld>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8A3F48AF-34A2-47A8-8540-BC410E6D74FD}" type="slidenum">
              <a:rPr lang="en-US"/>
              <a:pPr>
                <a:defRPr/>
              </a:pPr>
              <a:t>‹#›</a:t>
            </a:fld>
            <a:endParaRPr lang="en-US" dirty="0"/>
          </a:p>
        </p:txBody>
      </p:sp>
    </p:spTree>
  </p:cSld>
  <p:clrMapOvr>
    <a:masterClrMapping/>
  </p:clrMapOvr>
  <p:transition spd="med">
    <p:wedg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183880" cy="609600"/>
          </a:xfrm>
        </p:spPr>
        <p:txBody>
          <a:bodyPr/>
          <a:lstStyle>
            <a:lvl1pPr>
              <a:defRPr b="1"/>
            </a:lvl1pPr>
          </a:lstStyle>
          <a:p>
            <a:r>
              <a:rPr lang="en-US" dirty="0" smtClean="0"/>
              <a:t>Click to edit Master title style</a:t>
            </a:r>
            <a:endParaRPr lang="en-US" dirty="0"/>
          </a:p>
        </p:txBody>
      </p:sp>
      <p:sp>
        <p:nvSpPr>
          <p:cNvPr id="3" name="Text Placeholder 2"/>
          <p:cNvSpPr>
            <a:spLocks noGrp="1"/>
          </p:cNvSpPr>
          <p:nvPr>
            <p:ph type="body" idx="1"/>
          </p:nvPr>
        </p:nvSpPr>
        <p:spPr>
          <a:xfrm>
            <a:off x="607224" y="1341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52169" y="1341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607224" y="2209800"/>
            <a:ext cx="3931920" cy="348996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52169" y="2209800"/>
            <a:ext cx="3931920" cy="3489960"/>
          </a:xfrm>
        </p:spPr>
        <p:txBody>
          <a:bodyPr/>
          <a:lstStyle>
            <a:lvl1pPr algn="l">
              <a:defRPr sz="2400"/>
            </a:lvl1pPr>
            <a:lvl2pPr algn="l">
              <a:defRPr sz="2000"/>
            </a:lvl2pPr>
            <a:lvl3pPr algn="l">
              <a:defRPr sz="1800"/>
            </a:lvl3pPr>
            <a:lvl4pPr algn="l">
              <a:defRPr sz="1600"/>
            </a:lvl4pPr>
            <a:lvl5pPr algn="l">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24"/>
          <p:cNvSpPr>
            <a:spLocks noGrp="1"/>
          </p:cNvSpPr>
          <p:nvPr>
            <p:ph type="dt" sz="half" idx="10"/>
          </p:nvPr>
        </p:nvSpPr>
        <p:spPr/>
        <p:txBody>
          <a:bodyPr/>
          <a:lstStyle>
            <a:lvl1pPr>
              <a:defRPr/>
            </a:lvl1pPr>
          </a:lstStyle>
          <a:p>
            <a:pPr>
              <a:defRPr/>
            </a:pPr>
            <a:fld id="{E912B6F8-3109-4D4A-B852-19A5F36472A0}" type="datetimeFigureOut">
              <a:rPr lang="en-US"/>
              <a:pPr>
                <a:defRPr/>
              </a:pPr>
              <a:t>8/21/2015</a:t>
            </a:fld>
            <a:endParaRPr lang="en-US" dirty="0"/>
          </a:p>
        </p:txBody>
      </p:sp>
      <p:sp>
        <p:nvSpPr>
          <p:cNvPr id="8" name="Footer Placeholder 17"/>
          <p:cNvSpPr>
            <a:spLocks noGrp="1"/>
          </p:cNvSpPr>
          <p:nvPr>
            <p:ph type="ftr" sz="quarter" idx="11"/>
          </p:nvPr>
        </p:nvSpPr>
        <p:spPr/>
        <p:txBody>
          <a:bodyPr/>
          <a:lstStyle>
            <a:lvl1pPr>
              <a:defRPr/>
            </a:lvl1pPr>
          </a:lstStyle>
          <a:p>
            <a:pPr>
              <a:defRPr/>
            </a:pPr>
            <a:endParaRPr lang="en-US"/>
          </a:p>
        </p:txBody>
      </p:sp>
      <p:sp>
        <p:nvSpPr>
          <p:cNvPr id="9" name="Slide Number Placeholder 4"/>
          <p:cNvSpPr>
            <a:spLocks noGrp="1"/>
          </p:cNvSpPr>
          <p:nvPr>
            <p:ph type="sldNum" sz="quarter" idx="12"/>
          </p:nvPr>
        </p:nvSpPr>
        <p:spPr/>
        <p:txBody>
          <a:bodyPr/>
          <a:lstStyle>
            <a:lvl1pPr>
              <a:defRPr/>
            </a:lvl1pPr>
          </a:lstStyle>
          <a:p>
            <a:pPr>
              <a:defRPr/>
            </a:pPr>
            <a:fld id="{378C3DFB-63EB-46C5-B64B-101903477B81}" type="slidenum">
              <a:rPr lang="en-US"/>
              <a:pPr>
                <a:defRPr/>
              </a:pPr>
              <a:t>‹#›</a:t>
            </a:fld>
            <a:endParaRPr lang="en-US" dirty="0"/>
          </a:p>
        </p:txBody>
      </p:sp>
    </p:spTree>
  </p:cSld>
  <p:clrMapOvr>
    <a:masterClrMapping/>
  </p:clrMapOvr>
  <p:transition spd="med">
    <p:wedg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183880" cy="457200"/>
          </a:xfrm>
        </p:spPr>
        <p:txBody>
          <a:bodyPr/>
          <a:lstStyle/>
          <a:p>
            <a:r>
              <a:rPr lang="en-US" dirty="0" smtClean="0"/>
              <a:t>Click to edit Master title style</a:t>
            </a:r>
            <a:endParaRPr lang="en-US" dirty="0"/>
          </a:p>
        </p:txBody>
      </p:sp>
      <p:sp>
        <p:nvSpPr>
          <p:cNvPr id="3" name="Date Placeholder 24"/>
          <p:cNvSpPr>
            <a:spLocks noGrp="1"/>
          </p:cNvSpPr>
          <p:nvPr>
            <p:ph type="dt" sz="half" idx="10"/>
          </p:nvPr>
        </p:nvSpPr>
        <p:spPr/>
        <p:txBody>
          <a:bodyPr/>
          <a:lstStyle>
            <a:lvl1pPr>
              <a:defRPr/>
            </a:lvl1pPr>
          </a:lstStyle>
          <a:p>
            <a:pPr>
              <a:defRPr/>
            </a:pPr>
            <a:fld id="{7E9DC2BD-7753-4CC9-BF53-1D7E0DFC6905}" type="datetimeFigureOut">
              <a:rPr lang="en-US"/>
              <a:pPr>
                <a:defRPr/>
              </a:pPr>
              <a:t>8/21/2015</a:t>
            </a:fld>
            <a:endParaRPr lang="en-US" dirty="0"/>
          </a:p>
        </p:txBody>
      </p:sp>
      <p:sp>
        <p:nvSpPr>
          <p:cNvPr id="4" name="Footer Placeholder 1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D8849AAA-F75E-41D9-AF84-76A1D942DD68}" type="slidenum">
              <a:rPr lang="en-US"/>
              <a:pPr>
                <a:defRPr/>
              </a:pPr>
              <a:t>‹#›</a:t>
            </a:fld>
            <a:endParaRPr lang="en-US" dirty="0"/>
          </a:p>
        </p:txBody>
      </p:sp>
    </p:spTree>
  </p:cSld>
  <p:clrMapOvr>
    <a:masterClrMapping/>
  </p:clrMapOvr>
  <p:transition spd="med">
    <p:wedg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3" name="Picture 7" descr="msi_lgmrk_prim_4c.png"/>
          <p:cNvPicPr>
            <a:picLocks noChangeAspect="1"/>
          </p:cNvPicPr>
          <p:nvPr userDrawn="1"/>
        </p:nvPicPr>
        <p:blipFill>
          <a:blip r:embed="rId2"/>
          <a:srcRect/>
          <a:stretch>
            <a:fillRect/>
          </a:stretch>
        </p:blipFill>
        <p:spPr bwMode="auto">
          <a:xfrm>
            <a:off x="6934200" y="5334000"/>
            <a:ext cx="1638300" cy="1085850"/>
          </a:xfrm>
          <a:prstGeom prst="rect">
            <a:avLst/>
          </a:prstGeom>
          <a:noFill/>
          <a:ln w="9525">
            <a:noFill/>
            <a:miter lim="800000"/>
            <a:headEnd/>
            <a:tailEnd/>
          </a:ln>
        </p:spPr>
      </p:pic>
      <p:sp>
        <p:nvSpPr>
          <p:cNvPr id="4" name="Date Placeholder 1"/>
          <p:cNvSpPr>
            <a:spLocks noGrp="1"/>
          </p:cNvSpPr>
          <p:nvPr>
            <p:ph type="dt" sz="half" idx="10"/>
          </p:nvPr>
        </p:nvSpPr>
        <p:spPr/>
        <p:txBody>
          <a:bodyPr/>
          <a:lstStyle>
            <a:lvl1pPr>
              <a:defRPr/>
            </a:lvl1pPr>
          </a:lstStyle>
          <a:p>
            <a:pPr>
              <a:defRPr/>
            </a:pPr>
            <a:fld id="{014EA052-6502-4DB1-9C0D-C57FEE6C63D7}" type="datetimeFigureOut">
              <a:rPr lang="en-US"/>
              <a:pPr>
                <a:defRPr/>
              </a:pPr>
              <a:t>8/21/2015</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3"/>
          <p:cNvSpPr>
            <a:spLocks noGrp="1"/>
          </p:cNvSpPr>
          <p:nvPr>
            <p:ph type="sldNum" sz="quarter" idx="12"/>
          </p:nvPr>
        </p:nvSpPr>
        <p:spPr/>
        <p:txBody>
          <a:bodyPr/>
          <a:lstStyle>
            <a:lvl1pPr>
              <a:defRPr/>
            </a:lvl1pPr>
          </a:lstStyle>
          <a:p>
            <a:pPr>
              <a:defRPr/>
            </a:pPr>
            <a:fld id="{C56E3665-E745-412E-A590-71A399B4E8C7}" type="slidenum">
              <a:rPr lang="en-US"/>
              <a:pPr>
                <a:defRPr/>
              </a:pPr>
              <a:t>‹#›</a:t>
            </a:fld>
            <a:endParaRPr lang="en-US"/>
          </a:p>
        </p:txBody>
      </p:sp>
    </p:spTree>
  </p:cSld>
  <p:clrMapOvr>
    <a:masterClrMapping/>
  </p:clrMapOvr>
  <p:transition spd="med">
    <p:wedg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lstStyle>
            <a:lvl1pPr algn="l">
              <a:buNone/>
              <a:defRPr sz="2200" b="1">
                <a:solidFill>
                  <a:schemeClr val="accent1"/>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4"/>
          <p:cNvSpPr>
            <a:spLocks noGrp="1"/>
          </p:cNvSpPr>
          <p:nvPr>
            <p:ph type="dt" sz="half" idx="10"/>
          </p:nvPr>
        </p:nvSpPr>
        <p:spPr/>
        <p:txBody>
          <a:bodyPr/>
          <a:lstStyle>
            <a:lvl1pPr>
              <a:defRPr/>
            </a:lvl1pPr>
          </a:lstStyle>
          <a:p>
            <a:pPr>
              <a:defRPr/>
            </a:pPr>
            <a:fld id="{67EA1B37-BF11-4D1E-8C54-5A16C610EDFC}" type="datetimeFigureOut">
              <a:rPr lang="en-US"/>
              <a:pPr>
                <a:defRPr/>
              </a:pPr>
              <a:t>8/21/2015</a:t>
            </a:fld>
            <a:endParaRPr lang="en-US" dirty="0"/>
          </a:p>
        </p:txBody>
      </p:sp>
      <p:sp>
        <p:nvSpPr>
          <p:cNvPr id="6" name="Footer Placeholder 1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049CE587-D000-4D94-8DF6-67845ACC249C}" type="slidenum">
              <a:rPr lang="en-US"/>
              <a:pPr>
                <a:defRPr/>
              </a:pPr>
              <a:t>‹#›</a:t>
            </a:fld>
            <a:endParaRPr lang="en-US" dirty="0"/>
          </a:p>
        </p:txBody>
      </p:sp>
    </p:spTree>
  </p:cSld>
  <p:clrMapOvr>
    <a:masterClrMapping/>
  </p:clrMapOvr>
  <p:transition spd="med">
    <p:wedg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ounded Rectangle 14"/>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ound Single Corner Rectangle 10"/>
          <p:cNvSpPr/>
          <p:nvPr/>
        </p:nvSpPr>
        <p:spPr>
          <a:xfrm>
            <a:off x="6400800" y="433388"/>
            <a:ext cx="2324100" cy="4343400"/>
          </a:xfrm>
          <a:prstGeom prst="round1Rect">
            <a:avLst>
              <a:gd name="adj" fmla="val 2748"/>
            </a:avLst>
          </a:prstGeom>
          <a:solidFill>
            <a:schemeClr val="bg1"/>
          </a:solidFill>
          <a:ln w="8890" cap="rnd" cmpd="sng" algn="ctr">
            <a:solidFill>
              <a:schemeClr val="bg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7" name="Picture 9" descr="msilogo.png"/>
          <p:cNvPicPr>
            <a:picLocks noChangeAspect="1"/>
          </p:cNvPicPr>
          <p:nvPr userDrawn="1"/>
        </p:nvPicPr>
        <p:blipFill>
          <a:blip r:embed="rId2"/>
          <a:srcRect/>
          <a:stretch>
            <a:fillRect/>
          </a:stretch>
        </p:blipFill>
        <p:spPr bwMode="auto">
          <a:xfrm>
            <a:off x="7315200" y="4953000"/>
            <a:ext cx="1152525" cy="762000"/>
          </a:xfrm>
          <a:prstGeom prst="rect">
            <a:avLst/>
          </a:prstGeom>
          <a:noFill/>
          <a:ln w="9525">
            <a:noFill/>
            <a:miter lim="800000"/>
            <a:headEnd/>
            <a:tailEnd/>
          </a:ln>
        </p:spPr>
      </p:pic>
      <p:pic>
        <p:nvPicPr>
          <p:cNvPr id="8" name="Picture 11" descr="msi_lgmrk_prim_h_4c.png"/>
          <p:cNvPicPr>
            <a:picLocks noChangeAspect="1"/>
          </p:cNvPicPr>
          <p:nvPr userDrawn="1"/>
        </p:nvPicPr>
        <p:blipFill>
          <a:blip r:embed="rId3"/>
          <a:srcRect/>
          <a:stretch>
            <a:fillRect/>
          </a:stretch>
        </p:blipFill>
        <p:spPr bwMode="auto">
          <a:xfrm>
            <a:off x="7086600" y="6019800"/>
            <a:ext cx="1490663" cy="411163"/>
          </a:xfrm>
          <a:prstGeom prst="rect">
            <a:avLst/>
          </a:prstGeom>
          <a:noFill/>
          <a:ln w="9525">
            <a:noFill/>
            <a:miter lim="800000"/>
            <a:headEnd/>
            <a:tailEnd/>
          </a:ln>
        </p:spPr>
      </p:pic>
      <p:sp>
        <p:nvSpPr>
          <p:cNvPr id="2" name="Title 1"/>
          <p:cNvSpPr>
            <a:spLocks noGrp="1"/>
          </p:cNvSpPr>
          <p:nvPr>
            <p:ph type="title"/>
          </p:nvPr>
        </p:nvSpPr>
        <p:spPr>
          <a:xfrm>
            <a:off x="457200" y="5012056"/>
            <a:ext cx="8229600" cy="1051560"/>
          </a:xfrm>
        </p:spPr>
        <p:txBody>
          <a:bodyPr anchor="t"/>
          <a:lstStyle>
            <a:lvl1pPr algn="l">
              <a:buNone/>
              <a:defRPr sz="3600" b="0">
                <a:solidFill>
                  <a:srgbClr val="00AFFF"/>
                </a:solidFill>
                <a:effectLst/>
              </a:defRPr>
            </a:lvl1pPr>
          </a:lstStyle>
          <a:p>
            <a:r>
              <a:rPr lang="en-US" dirty="0" smtClean="0"/>
              <a:t>Click to edit Master title style</a:t>
            </a:r>
            <a:endParaRPr lang="en-US" dirty="0"/>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accent1"/>
          </a:solidFill>
        </p:spPr>
        <p:txBody>
          <a:bodyPr>
            <a:normAutofit/>
          </a:bodyPr>
          <a:lstStyle>
            <a:lvl1pPr marL="0" indent="0">
              <a:buNone/>
              <a:defRPr sz="3200"/>
            </a:lvl1pPr>
          </a:lstStyle>
          <a:p>
            <a:pPr lvl="0"/>
            <a:r>
              <a:rPr lang="en-US" noProof="0" smtClean="0"/>
              <a:t>Click icon to add picture</a:t>
            </a:r>
            <a:endParaRPr lang="en-US" noProof="0"/>
          </a:p>
        </p:txBody>
      </p:sp>
      <p:sp>
        <p:nvSpPr>
          <p:cNvPr id="9" name="Date Placeholder 4"/>
          <p:cNvSpPr>
            <a:spLocks noGrp="1"/>
          </p:cNvSpPr>
          <p:nvPr>
            <p:ph type="dt" sz="half" idx="10"/>
          </p:nvPr>
        </p:nvSpPr>
        <p:spPr/>
        <p:txBody>
          <a:bodyPr/>
          <a:lstStyle>
            <a:lvl1pPr>
              <a:defRPr/>
            </a:lvl1pPr>
          </a:lstStyle>
          <a:p>
            <a:pPr>
              <a:defRPr/>
            </a:pPr>
            <a:fld id="{3BED607D-1910-4392-B6F6-BFCF30EC0AB7}" type="datetimeFigureOut">
              <a:rPr lang="en-US"/>
              <a:pPr>
                <a:defRPr/>
              </a:pPr>
              <a:t>8/21/2015</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p:txBody>
          <a:bodyPr/>
          <a:lstStyle>
            <a:lvl1pPr>
              <a:defRPr/>
            </a:lvl1pPr>
          </a:lstStyle>
          <a:p>
            <a:pPr>
              <a:defRPr/>
            </a:pPr>
            <a:fld id="{E81C5B6E-1E0B-4DB4-BE54-BE7E1C574380}" type="slidenum">
              <a:rPr lang="en-US"/>
              <a:pPr>
                <a:defRPr/>
              </a:pPr>
              <a:t>‹#›</a:t>
            </a:fld>
            <a:endParaRPr lang="en-US"/>
          </a:p>
        </p:txBody>
      </p:sp>
    </p:spTree>
  </p:cSld>
  <p:clrMapOvr>
    <a:masterClrMapping/>
  </p:clrMapOvr>
  <p:transition spd="med">
    <p:wedg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Rounded Rectangle 6"/>
          <p:cNvSpPr/>
          <p:nvPr/>
        </p:nvSpPr>
        <p:spPr>
          <a:xfrm>
            <a:off x="304800" y="328613"/>
            <a:ext cx="8532813" cy="6197600"/>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9" name="Rounded Rectangle 8"/>
          <p:cNvSpPr/>
          <p:nvPr/>
        </p:nvSpPr>
        <p:spPr>
          <a:xfrm>
            <a:off x="419100" y="433388"/>
            <a:ext cx="8305800" cy="5486400"/>
          </a:xfrm>
          <a:prstGeom prst="roundRect">
            <a:avLst>
              <a:gd name="adj" fmla="val 2127"/>
            </a:avLst>
          </a:prstGeom>
          <a:solidFill>
            <a:schemeClr val="bg1"/>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fontAlgn="auto">
              <a:spcBef>
                <a:spcPts val="0"/>
              </a:spcBef>
              <a:spcAft>
                <a:spcPts val="0"/>
              </a:spcAft>
              <a:defRPr/>
            </a:pPr>
            <a:endParaRPr lang="en-US"/>
          </a:p>
        </p:txBody>
      </p:sp>
      <p:sp>
        <p:nvSpPr>
          <p:cNvPr id="1028" name="Title Placeholder 12"/>
          <p:cNvSpPr>
            <a:spLocks noGrp="1"/>
          </p:cNvSpPr>
          <p:nvPr>
            <p:ph type="title"/>
          </p:nvPr>
        </p:nvSpPr>
        <p:spPr bwMode="auto">
          <a:xfrm>
            <a:off x="503238" y="533400"/>
            <a:ext cx="8183562" cy="6858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9" name="Text Placeholder 3"/>
          <p:cNvSpPr>
            <a:spLocks noGrp="1"/>
          </p:cNvSpPr>
          <p:nvPr>
            <p:ph type="body" idx="1"/>
          </p:nvPr>
        </p:nvSpPr>
        <p:spPr bwMode="auto">
          <a:xfrm>
            <a:off x="503238" y="1371600"/>
            <a:ext cx="8153400" cy="3429000"/>
          </a:xfrm>
          <a:prstGeom prst="rect">
            <a:avLst/>
          </a:prstGeom>
          <a:noFill/>
          <a:ln w="9525">
            <a:noFill/>
            <a:miter lim="800000"/>
            <a:headEnd/>
            <a:tailEnd/>
          </a:ln>
        </p:spPr>
        <p:txBody>
          <a:bodyPr vert="horz" wrap="square" lIns="182880" tIns="9144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5" name="Date Placeholder 24"/>
          <p:cNvSpPr>
            <a:spLocks noGrp="1"/>
          </p:cNvSpPr>
          <p:nvPr>
            <p:ph type="dt" sz="half" idx="2"/>
          </p:nvPr>
        </p:nvSpPr>
        <p:spPr>
          <a:xfrm>
            <a:off x="914400" y="6096000"/>
            <a:ext cx="2286000" cy="365125"/>
          </a:xfrm>
          <a:prstGeom prst="rect">
            <a:avLst/>
          </a:prstGeom>
        </p:spPr>
        <p:txBody>
          <a:bodyPr vert="horz" anchor="b"/>
          <a:lstStyle>
            <a:lvl1pPr algn="r" eaLnBrk="1" fontAlgn="auto" latinLnBrk="0" hangingPunct="1">
              <a:spcBef>
                <a:spcPts val="0"/>
              </a:spcBef>
              <a:spcAft>
                <a:spcPts val="0"/>
              </a:spcAft>
              <a:defRPr kumimoji="0" sz="1000" smtClean="0">
                <a:solidFill>
                  <a:srgbClr val="00AFFF"/>
                </a:solidFill>
                <a:latin typeface="+mn-lt"/>
                <a:cs typeface="+mn-cs"/>
              </a:defRPr>
            </a:lvl1pPr>
          </a:lstStyle>
          <a:p>
            <a:pPr>
              <a:defRPr/>
            </a:pPr>
            <a:fld id="{547512FF-19E3-40F9-92E7-9E2D8BBAF988}" type="datetimeFigureOut">
              <a:rPr lang="en-US"/>
              <a:pPr>
                <a:defRPr/>
              </a:pPr>
              <a:t>8/21/2015</a:t>
            </a:fld>
            <a:endParaRPr lang="en-US" dirty="0"/>
          </a:p>
        </p:txBody>
      </p:sp>
      <p:sp>
        <p:nvSpPr>
          <p:cNvPr id="18" name="Footer Placeholder 17"/>
          <p:cNvSpPr>
            <a:spLocks noGrp="1"/>
          </p:cNvSpPr>
          <p:nvPr>
            <p:ph type="ftr" sz="quarter" idx="3"/>
          </p:nvPr>
        </p:nvSpPr>
        <p:spPr>
          <a:xfrm>
            <a:off x="6062663" y="6111875"/>
            <a:ext cx="2286000" cy="365125"/>
          </a:xfrm>
          <a:prstGeom prst="rect">
            <a:avLst/>
          </a:prstGeom>
        </p:spPr>
        <p:txBody>
          <a:bodyPr vert="horz" anchor="b"/>
          <a:lstStyle>
            <a:lvl1pPr algn="l" eaLnBrk="1" fontAlgn="auto" latinLnBrk="0" hangingPunct="1">
              <a:spcBef>
                <a:spcPts val="0"/>
              </a:spcBef>
              <a:spcAft>
                <a:spcPts val="0"/>
              </a:spcAft>
              <a:defRPr kumimoji="0" sz="1000" dirty="0">
                <a:solidFill>
                  <a:srgbClr val="00AFFF"/>
                </a:solidFill>
                <a:latin typeface="+mn-lt"/>
                <a:cs typeface="+mn-cs"/>
              </a:defRPr>
            </a:lvl1pPr>
          </a:lstStyle>
          <a:p>
            <a:pPr>
              <a:defRPr/>
            </a:pPr>
            <a:endParaRPr lang="en-US"/>
          </a:p>
        </p:txBody>
      </p:sp>
      <p:sp>
        <p:nvSpPr>
          <p:cNvPr id="5" name="Slide Number Placeholder 4"/>
          <p:cNvSpPr>
            <a:spLocks noGrp="1"/>
          </p:cNvSpPr>
          <p:nvPr>
            <p:ph type="sldNum" sz="quarter" idx="4"/>
          </p:nvPr>
        </p:nvSpPr>
        <p:spPr>
          <a:xfrm>
            <a:off x="457200" y="6096000"/>
            <a:ext cx="457200" cy="365125"/>
          </a:xfrm>
          <a:prstGeom prst="rect">
            <a:avLst/>
          </a:prstGeom>
        </p:spPr>
        <p:txBody>
          <a:bodyPr vert="horz" anchor="b"/>
          <a:lstStyle>
            <a:lvl1pPr algn="r" eaLnBrk="1" fontAlgn="auto" latinLnBrk="0" hangingPunct="1">
              <a:spcBef>
                <a:spcPts val="0"/>
              </a:spcBef>
              <a:spcAft>
                <a:spcPts val="0"/>
              </a:spcAft>
              <a:defRPr kumimoji="0" sz="1000" smtClean="0">
                <a:solidFill>
                  <a:srgbClr val="00AFFF"/>
                </a:solidFill>
                <a:latin typeface="+mn-lt"/>
                <a:cs typeface="+mn-cs"/>
              </a:defRPr>
            </a:lvl1pPr>
          </a:lstStyle>
          <a:p>
            <a:pPr>
              <a:defRPr/>
            </a:pPr>
            <a:fld id="{42063611-F638-4C96-89DA-96F52301FD5C}" type="slidenum">
              <a:rPr lang="en-US"/>
              <a:pPr>
                <a:defRPr/>
              </a:pPr>
              <a:t>‹#›</a:t>
            </a:fld>
            <a:endParaRPr lang="en-US" dirty="0"/>
          </a:p>
        </p:txBody>
      </p:sp>
      <p:pic>
        <p:nvPicPr>
          <p:cNvPr id="1033" name="Picture 11" descr="msi_lgmrk_prim_h_4c.png"/>
          <p:cNvPicPr>
            <a:picLocks noChangeAspect="1"/>
          </p:cNvPicPr>
          <p:nvPr userDrawn="1"/>
        </p:nvPicPr>
        <p:blipFill>
          <a:blip r:embed="rId11"/>
          <a:srcRect/>
          <a:stretch>
            <a:fillRect/>
          </a:stretch>
        </p:blipFill>
        <p:spPr bwMode="auto">
          <a:xfrm>
            <a:off x="7086600" y="6019800"/>
            <a:ext cx="1490663" cy="4111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1" r:id="rId4"/>
    <p:sldLayoutId id="2147483680" r:id="rId5"/>
    <p:sldLayoutId id="2147483679" r:id="rId6"/>
    <p:sldLayoutId id="2147483685" r:id="rId7"/>
    <p:sldLayoutId id="2147483678" r:id="rId8"/>
    <p:sldLayoutId id="2147483686" r:id="rId9"/>
  </p:sldLayoutIdLst>
  <p:transition spd="med"/>
  <p:timing>
    <p:tnLst>
      <p:par>
        <p:cTn id="1" dur="indefinite" restart="never" nodeType="tmRoot"/>
      </p:par>
    </p:tnLst>
  </p:timing>
  <p:txStyles>
    <p:titleStyle>
      <a:lvl1pPr algn="l" rtl="0" fontAlgn="base">
        <a:spcBef>
          <a:spcPct val="0"/>
        </a:spcBef>
        <a:spcAft>
          <a:spcPct val="0"/>
        </a:spcAft>
        <a:defRPr sz="3600" b="1" kern="1200">
          <a:solidFill>
            <a:schemeClr val="accent1"/>
          </a:solidFill>
          <a:latin typeface="+mj-lt"/>
          <a:ea typeface="+mj-ea"/>
          <a:cs typeface="+mj-cs"/>
        </a:defRPr>
      </a:lvl1pPr>
      <a:lvl2pPr algn="l" rtl="0" fontAlgn="base">
        <a:spcBef>
          <a:spcPct val="0"/>
        </a:spcBef>
        <a:spcAft>
          <a:spcPct val="0"/>
        </a:spcAft>
        <a:defRPr sz="3600" b="1">
          <a:solidFill>
            <a:schemeClr val="accent1"/>
          </a:solidFill>
          <a:latin typeface="Arial" charset="0"/>
        </a:defRPr>
      </a:lvl2pPr>
      <a:lvl3pPr algn="l" rtl="0" fontAlgn="base">
        <a:spcBef>
          <a:spcPct val="0"/>
        </a:spcBef>
        <a:spcAft>
          <a:spcPct val="0"/>
        </a:spcAft>
        <a:defRPr sz="3600" b="1">
          <a:solidFill>
            <a:schemeClr val="accent1"/>
          </a:solidFill>
          <a:latin typeface="Arial" charset="0"/>
        </a:defRPr>
      </a:lvl3pPr>
      <a:lvl4pPr algn="l" rtl="0" fontAlgn="base">
        <a:spcBef>
          <a:spcPct val="0"/>
        </a:spcBef>
        <a:spcAft>
          <a:spcPct val="0"/>
        </a:spcAft>
        <a:defRPr sz="3600" b="1">
          <a:solidFill>
            <a:schemeClr val="accent1"/>
          </a:solidFill>
          <a:latin typeface="Arial" charset="0"/>
        </a:defRPr>
      </a:lvl4pPr>
      <a:lvl5pPr algn="l" rtl="0" fontAlgn="base">
        <a:spcBef>
          <a:spcPct val="0"/>
        </a:spcBef>
        <a:spcAft>
          <a:spcPct val="0"/>
        </a:spcAft>
        <a:defRPr sz="3600" b="1">
          <a:solidFill>
            <a:schemeClr val="accent1"/>
          </a:solidFill>
          <a:latin typeface="Arial" charset="0"/>
        </a:defRPr>
      </a:lvl5pPr>
      <a:lvl6pPr marL="457200" algn="l" rtl="0" fontAlgn="base">
        <a:spcBef>
          <a:spcPct val="0"/>
        </a:spcBef>
        <a:spcAft>
          <a:spcPct val="0"/>
        </a:spcAft>
        <a:defRPr sz="3600" b="1">
          <a:solidFill>
            <a:schemeClr val="accent1"/>
          </a:solidFill>
          <a:latin typeface="Arial" charset="0"/>
        </a:defRPr>
      </a:lvl6pPr>
      <a:lvl7pPr marL="914400" algn="l" rtl="0" fontAlgn="base">
        <a:spcBef>
          <a:spcPct val="0"/>
        </a:spcBef>
        <a:spcAft>
          <a:spcPct val="0"/>
        </a:spcAft>
        <a:defRPr sz="3600" b="1">
          <a:solidFill>
            <a:schemeClr val="accent1"/>
          </a:solidFill>
          <a:latin typeface="Arial" charset="0"/>
        </a:defRPr>
      </a:lvl7pPr>
      <a:lvl8pPr marL="1371600" algn="l" rtl="0" fontAlgn="base">
        <a:spcBef>
          <a:spcPct val="0"/>
        </a:spcBef>
        <a:spcAft>
          <a:spcPct val="0"/>
        </a:spcAft>
        <a:defRPr sz="3600" b="1">
          <a:solidFill>
            <a:schemeClr val="accent1"/>
          </a:solidFill>
          <a:latin typeface="Arial" charset="0"/>
        </a:defRPr>
      </a:lvl8pPr>
      <a:lvl9pPr marL="1828800" algn="l" rtl="0" fontAlgn="base">
        <a:spcBef>
          <a:spcPct val="0"/>
        </a:spcBef>
        <a:spcAft>
          <a:spcPct val="0"/>
        </a:spcAft>
        <a:defRPr sz="3600" b="1">
          <a:solidFill>
            <a:schemeClr val="accent1"/>
          </a:solidFill>
          <a:latin typeface="Arial" charset="0"/>
        </a:defRPr>
      </a:lvl9pPr>
    </p:titleStyle>
    <p:bodyStyle>
      <a:lvl1pPr marL="265113" indent="-265113" algn="l" rtl="0" fontAlgn="base">
        <a:spcBef>
          <a:spcPts val="250"/>
        </a:spcBef>
        <a:spcAft>
          <a:spcPct val="0"/>
        </a:spcAft>
        <a:buClr>
          <a:schemeClr val="accent1"/>
        </a:buClr>
        <a:buSzPct val="80000"/>
        <a:buFont typeface="Wingdings 2" pitchFamily="18" charset="2"/>
        <a:buChar char=""/>
        <a:defRPr sz="2800" kern="1200">
          <a:solidFill>
            <a:schemeClr val="tx1"/>
          </a:solidFill>
          <a:latin typeface="+mn-lt"/>
          <a:ea typeface="+mn-ea"/>
          <a:cs typeface="+mn-cs"/>
        </a:defRPr>
      </a:lvl1pPr>
      <a:lvl2pPr marL="547688" indent="-200025" algn="l" rtl="0" fontAlgn="base">
        <a:spcBef>
          <a:spcPts val="250"/>
        </a:spcBef>
        <a:spcAft>
          <a:spcPct val="0"/>
        </a:spcAft>
        <a:buClr>
          <a:schemeClr val="accent2"/>
        </a:buClr>
        <a:buSzPct val="100000"/>
        <a:buFont typeface="Arial" charset="0"/>
        <a:buChar char="•"/>
        <a:defRPr sz="2400" kern="1200">
          <a:solidFill>
            <a:schemeClr val="tx1"/>
          </a:solidFill>
          <a:latin typeface="+mn-lt"/>
          <a:ea typeface="+mn-ea"/>
          <a:cs typeface="+mn-cs"/>
        </a:defRPr>
      </a:lvl2pPr>
      <a:lvl3pPr marL="785813" indent="-182563" algn="l" rtl="0" fontAlgn="base">
        <a:spcBef>
          <a:spcPts val="250"/>
        </a:spcBef>
        <a:spcAft>
          <a:spcPct val="0"/>
        </a:spcAft>
        <a:buClr>
          <a:srgbClr val="FF7F00"/>
        </a:buClr>
        <a:buSzPct val="100000"/>
        <a:buFont typeface="Arial" charset="0"/>
        <a:buChar char="•"/>
        <a:defRPr sz="2200" kern="1200">
          <a:solidFill>
            <a:schemeClr val="tx1"/>
          </a:solidFill>
          <a:latin typeface="+mn-lt"/>
          <a:ea typeface="+mn-ea"/>
          <a:cs typeface="+mn-cs"/>
        </a:defRPr>
      </a:lvl3pPr>
      <a:lvl4pPr marL="1023938" indent="-182563" algn="l" rtl="0" fontAlgn="base">
        <a:spcBef>
          <a:spcPts val="225"/>
        </a:spcBef>
        <a:spcAft>
          <a:spcPct val="0"/>
        </a:spcAft>
        <a:buClr>
          <a:srgbClr val="FFEB00"/>
        </a:buClr>
        <a:buSzPct val="112000"/>
        <a:buFont typeface="Arial" charset="0"/>
        <a:buChar char="•"/>
        <a:defRPr sz="1900" kern="1200">
          <a:solidFill>
            <a:schemeClr val="tx1"/>
          </a:solidFill>
          <a:latin typeface="+mn-lt"/>
          <a:ea typeface="+mn-ea"/>
          <a:cs typeface="+mn-cs"/>
        </a:defRPr>
      </a:lvl4pPr>
      <a:lvl5pPr marL="1279525" indent="-182563" algn="l" rtl="0" fontAlgn="base">
        <a:spcBef>
          <a:spcPts val="250"/>
        </a:spcBef>
        <a:spcAft>
          <a:spcPct val="0"/>
        </a:spcAft>
        <a:buClr>
          <a:srgbClr val="390099"/>
        </a:buClr>
        <a:buSzPct val="100000"/>
        <a:buFont typeface="Arial" charset="0"/>
        <a:buChar char="•"/>
        <a:defRPr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22313" y="1820863"/>
            <a:ext cx="7772400" cy="1828800"/>
          </a:xfrm>
        </p:spPr>
        <p:txBody>
          <a:bodyPr>
            <a:normAutofit/>
          </a:bodyPr>
          <a:lstStyle/>
          <a:p>
            <a:pPr fontAlgn="auto">
              <a:spcAft>
                <a:spcPts val="0"/>
              </a:spcAft>
              <a:defRPr/>
            </a:pPr>
            <a:r>
              <a:rPr lang="en-US" smtClean="0"/>
              <a:t>Vital Signs</a:t>
            </a:r>
            <a:endParaRPr lang="en-US" dirty="0"/>
          </a:p>
        </p:txBody>
      </p:sp>
      <p:sp>
        <p:nvSpPr>
          <p:cNvPr id="6" name="Subtitle 5"/>
          <p:cNvSpPr>
            <a:spLocks noGrp="1"/>
          </p:cNvSpPr>
          <p:nvPr>
            <p:ph type="subTitle" idx="1"/>
          </p:nvPr>
        </p:nvSpPr>
        <p:spPr/>
        <p:txBody>
          <a:bodyPr/>
          <a:lstStyle/>
          <a:p>
            <a:pPr fontAlgn="auto">
              <a:spcAft>
                <a:spcPts val="0"/>
              </a:spcAft>
              <a:defRPr/>
            </a:pPr>
            <a:r>
              <a:rPr lang="en-US" dirty="0" err="1" smtClean="0"/>
              <a:t>MedLab</a:t>
            </a:r>
            <a:endParaRPr lang="en-US" dirty="0"/>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81000" y="381000"/>
            <a:ext cx="8183562" cy="609600"/>
          </a:xfrm>
        </p:spPr>
        <p:txBody>
          <a:bodyPr>
            <a:normAutofit fontScale="90000"/>
          </a:bodyPr>
          <a:lstStyle/>
          <a:p>
            <a:r>
              <a:rPr lang="en-US" sz="3200" dirty="0" smtClean="0"/>
              <a:t>EYE FUNCTION (</a:t>
            </a:r>
            <a:r>
              <a:rPr lang="en-US" sz="3200" dirty="0" err="1" smtClean="0"/>
              <a:t>neuro</a:t>
            </a:r>
            <a:r>
              <a:rPr lang="en-US" sz="3200" dirty="0" smtClean="0"/>
              <a:t>-optometric response)</a:t>
            </a:r>
            <a:endParaRPr lang="en-US" sz="1600" dirty="0" smtClean="0"/>
          </a:p>
        </p:txBody>
      </p:sp>
      <p:sp>
        <p:nvSpPr>
          <p:cNvPr id="3" name="Content Placeholder 2"/>
          <p:cNvSpPr>
            <a:spLocks noGrp="1"/>
          </p:cNvSpPr>
          <p:nvPr>
            <p:ph idx="4294967295"/>
          </p:nvPr>
        </p:nvSpPr>
        <p:spPr>
          <a:xfrm>
            <a:off x="480218" y="1129962"/>
            <a:ext cx="8183563" cy="4721225"/>
          </a:xfrm>
        </p:spPr>
        <p:txBody>
          <a:bodyPr/>
          <a:lstStyle/>
          <a:p>
            <a:endParaRPr lang="en-US" dirty="0" smtClean="0"/>
          </a:p>
          <a:p>
            <a:endParaRPr lang="en-US" dirty="0" smtClean="0"/>
          </a:p>
        </p:txBody>
      </p:sp>
      <p:pic>
        <p:nvPicPr>
          <p:cNvPr id="23555" name="Picture 5"/>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830504" y="2892425"/>
            <a:ext cx="2949592" cy="2228850"/>
          </a:xfrm>
          <a:prstGeom prst="rect">
            <a:avLst/>
          </a:prstGeom>
          <a:noFill/>
          <a:ln w="25400">
            <a:solidFill>
              <a:schemeClr val="tx1"/>
            </a:solidFill>
            <a:miter lim="800000"/>
            <a:headEnd/>
            <a:tailEnd/>
          </a:ln>
        </p:spPr>
      </p:pic>
      <p:sp>
        <p:nvSpPr>
          <p:cNvPr id="23556" name="Rectangle 9"/>
          <p:cNvSpPr>
            <a:spLocks noChangeArrowheads="1"/>
          </p:cNvSpPr>
          <p:nvPr/>
        </p:nvSpPr>
        <p:spPr bwMode="auto">
          <a:xfrm>
            <a:off x="2514600" y="5869021"/>
            <a:ext cx="4114800" cy="369332"/>
          </a:xfrm>
          <a:prstGeom prst="rect">
            <a:avLst/>
          </a:prstGeom>
          <a:noFill/>
          <a:ln w="9525">
            <a:noFill/>
            <a:miter lim="800000"/>
            <a:headEnd/>
            <a:tailEnd/>
          </a:ln>
        </p:spPr>
        <p:txBody>
          <a:bodyPr wrap="square">
            <a:spAutoFit/>
          </a:bodyPr>
          <a:lstStyle/>
          <a:p>
            <a:r>
              <a:rPr lang="en-US" dirty="0" smtClean="0"/>
              <a:t>Standard: Baseline function and acuity</a:t>
            </a:r>
            <a:endParaRPr lang="en-US" dirty="0"/>
          </a:p>
        </p:txBody>
      </p:sp>
      <p:sp>
        <p:nvSpPr>
          <p:cNvPr id="23557" name="Rectangle 7"/>
          <p:cNvSpPr>
            <a:spLocks noChangeArrowheads="1"/>
          </p:cNvSpPr>
          <p:nvPr/>
        </p:nvSpPr>
        <p:spPr bwMode="auto">
          <a:xfrm>
            <a:off x="6009861" y="3745240"/>
            <a:ext cx="2046288" cy="523220"/>
          </a:xfrm>
          <a:prstGeom prst="rect">
            <a:avLst/>
          </a:prstGeom>
          <a:noFill/>
          <a:ln w="9525">
            <a:noFill/>
            <a:miter lim="800000"/>
            <a:headEnd/>
            <a:tailEnd/>
          </a:ln>
        </p:spPr>
        <p:txBody>
          <a:bodyPr>
            <a:spAutoFit/>
          </a:bodyPr>
          <a:lstStyle/>
          <a:p>
            <a:pPr algn="ctr"/>
            <a:r>
              <a:rPr lang="en-US" sz="1400" dirty="0" smtClean="0">
                <a:solidFill>
                  <a:srgbClr val="002060"/>
                </a:solidFill>
              </a:rPr>
              <a:t>Optometrist using an </a:t>
            </a:r>
            <a:r>
              <a:rPr lang="en-US" sz="1400" dirty="0" err="1" smtClean="0">
                <a:solidFill>
                  <a:srgbClr val="002060"/>
                </a:solidFill>
              </a:rPr>
              <a:t>optholmoscope</a:t>
            </a:r>
            <a:r>
              <a:rPr lang="en-US" sz="1400" dirty="0">
                <a:solidFill>
                  <a:srgbClr val="002060"/>
                </a:solidFill>
              </a:rPr>
              <a:t> </a:t>
            </a:r>
            <a:endParaRPr lang="en-US" sz="1400" dirty="0">
              <a:solidFill>
                <a:srgbClr val="002060"/>
              </a:solidFill>
            </a:endParaRPr>
          </a:p>
        </p:txBody>
      </p:sp>
      <p:sp>
        <p:nvSpPr>
          <p:cNvPr id="5" name="Rectangle 4"/>
          <p:cNvSpPr/>
          <p:nvPr/>
        </p:nvSpPr>
        <p:spPr>
          <a:xfrm>
            <a:off x="533400" y="1138132"/>
            <a:ext cx="8077200" cy="1384995"/>
          </a:xfrm>
          <a:prstGeom prst="rect">
            <a:avLst/>
          </a:prstGeom>
        </p:spPr>
        <p:txBody>
          <a:bodyPr wrap="square">
            <a:spAutoFit/>
          </a:bodyPr>
          <a:lstStyle/>
          <a:p>
            <a:pPr marL="457200" lvl="0" indent="-457200">
              <a:buFont typeface="Arial" charset="0"/>
              <a:buChar char="•"/>
            </a:pPr>
            <a:r>
              <a:rPr lang="en-US" sz="2800" dirty="0" smtClean="0">
                <a:solidFill>
                  <a:srgbClr val="00AFFF"/>
                </a:solidFill>
              </a:rPr>
              <a:t>The essential elements of a </a:t>
            </a:r>
            <a:r>
              <a:rPr lang="en-US" sz="2800" dirty="0" err="1" smtClean="0">
                <a:solidFill>
                  <a:srgbClr val="00AFFF"/>
                </a:solidFill>
              </a:rPr>
              <a:t>neuro</a:t>
            </a:r>
            <a:r>
              <a:rPr lang="en-US" sz="2800" dirty="0" smtClean="0">
                <a:solidFill>
                  <a:srgbClr val="00AFFF"/>
                </a:solidFill>
              </a:rPr>
              <a:t>-optometric exam used to assess nerve and brain function associated with </a:t>
            </a:r>
            <a:r>
              <a:rPr lang="en-US" sz="2800" smtClean="0">
                <a:solidFill>
                  <a:srgbClr val="00AFFF"/>
                </a:solidFill>
              </a:rPr>
              <a:t>the eyes.</a:t>
            </a:r>
            <a:endParaRPr lang="en-US" sz="2800" dirty="0">
              <a:solidFill>
                <a:srgbClr val="00AFFF"/>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55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355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35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6" grpId="0"/>
      <p:bldP spid="23557"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457200"/>
            <a:ext cx="8183562" cy="2667000"/>
          </a:xfrm>
        </p:spPr>
        <p:txBody>
          <a:bodyPr>
            <a:noAutofit/>
          </a:bodyPr>
          <a:lstStyle/>
          <a:p>
            <a:pPr fontAlgn="auto">
              <a:spcAft>
                <a:spcPts val="0"/>
              </a:spcAft>
              <a:defRPr/>
            </a:pPr>
            <a:r>
              <a:rPr lang="en-US" sz="4800" dirty="0"/>
              <a:t/>
            </a:r>
            <a:br>
              <a:rPr lang="en-US" sz="4800" dirty="0"/>
            </a:br>
            <a:r>
              <a:rPr lang="en-US" sz="4800" dirty="0" smtClean="0"/>
              <a:t>How does the medical staff record the vital signs during a patient’s visit?</a:t>
            </a:r>
            <a:endParaRPr lang="en-US" sz="4800" dirty="0"/>
          </a:p>
        </p:txBody>
      </p:sp>
      <p:sp>
        <p:nvSpPr>
          <p:cNvPr id="15362" name="Text Placeholder 3"/>
          <p:cNvSpPr>
            <a:spLocks noGrp="1"/>
          </p:cNvSpPr>
          <p:nvPr>
            <p:ph idx="4294967295"/>
          </p:nvPr>
        </p:nvSpPr>
        <p:spPr>
          <a:xfrm>
            <a:off x="1066800" y="3276600"/>
            <a:ext cx="7772400" cy="1447800"/>
          </a:xfrm>
        </p:spPr>
        <p:txBody>
          <a:bodyPr/>
          <a:lstStyle/>
          <a:p>
            <a:pPr marL="0" indent="0">
              <a:buNone/>
            </a:pPr>
            <a:endParaRPr lang="en-US" sz="4800" b="1" i="1" dirty="0" smtClean="0"/>
          </a:p>
          <a:p>
            <a:pPr marL="347663" lvl="1" indent="0">
              <a:lnSpc>
                <a:spcPts val="2880"/>
              </a:lnSpc>
              <a:buNone/>
            </a:pPr>
            <a:r>
              <a:rPr lang="en-US" sz="4800" dirty="0" smtClean="0"/>
              <a:t>Patient Chart</a:t>
            </a:r>
          </a:p>
        </p:txBody>
      </p:sp>
    </p:spTree>
    <p:extLst>
      <p:ext uri="{BB962C8B-B14F-4D97-AF65-F5344CB8AC3E}">
        <p14:creationId xmlns:p14="http://schemas.microsoft.com/office/powerpoint/2010/main" val="336947670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5362">
                                            <p:txEl>
                                              <p:pRg st="1" end="1"/>
                                            </p:txEl>
                                          </p:spTgt>
                                        </p:tgtEl>
                                        <p:attrNameLst>
                                          <p:attrName>style.visibility</p:attrName>
                                        </p:attrNameLst>
                                      </p:cBhvr>
                                      <p:to>
                                        <p:strVal val="visible"/>
                                      </p:to>
                                    </p:set>
                                    <p:animEffect transition="in" filter="fade">
                                      <p:cBhvr>
                                        <p:cTn id="7" dur="1000"/>
                                        <p:tgtEl>
                                          <p:spTgt spid="15362">
                                            <p:txEl>
                                              <p:pRg st="1" end="1"/>
                                            </p:txEl>
                                          </p:spTgt>
                                        </p:tgtEl>
                                      </p:cBhvr>
                                    </p:animEffect>
                                    <p:anim calcmode="lin" valueType="num">
                                      <p:cBhvr>
                                        <p:cTn id="8" dur="1000" fill="hold"/>
                                        <p:tgtEl>
                                          <p:spTgt spid="15362">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15362">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ChangeArrowheads="1"/>
          </p:cNvSpPr>
          <p:nvPr/>
        </p:nvSpPr>
        <p:spPr bwMode="auto">
          <a:xfrm>
            <a:off x="381000" y="381000"/>
            <a:ext cx="3429144" cy="584775"/>
          </a:xfrm>
          <a:prstGeom prst="rect">
            <a:avLst/>
          </a:prstGeom>
          <a:noFill/>
          <a:ln w="9525">
            <a:noFill/>
            <a:miter lim="800000"/>
            <a:headEnd/>
            <a:tailEnd/>
          </a:ln>
        </p:spPr>
        <p:txBody>
          <a:bodyPr wrap="none">
            <a:spAutoFit/>
          </a:bodyPr>
          <a:lstStyle/>
          <a:p>
            <a:r>
              <a:rPr lang="en-US" sz="3200" b="1" dirty="0" smtClean="0">
                <a:solidFill>
                  <a:srgbClr val="92D050"/>
                </a:solidFill>
              </a:rPr>
              <a:t>PATIENT CHART</a:t>
            </a:r>
            <a:endParaRPr lang="en-US" sz="3200" b="1" dirty="0">
              <a:solidFill>
                <a:srgbClr val="92D050"/>
              </a:solidFill>
            </a:endParaRPr>
          </a:p>
        </p:txBody>
      </p:sp>
      <p:pic>
        <p:nvPicPr>
          <p:cNvPr id="512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l="27766" t="12168" r="30505" b="11336"/>
          <a:stretch/>
        </p:blipFill>
        <p:spPr bwMode="auto">
          <a:xfrm>
            <a:off x="2617551" y="994958"/>
            <a:ext cx="3672191" cy="5385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3" name="Straight Arrow Connector 2"/>
          <p:cNvCxnSpPr/>
          <p:nvPr/>
        </p:nvCxnSpPr>
        <p:spPr>
          <a:xfrm>
            <a:off x="1676400" y="1366736"/>
            <a:ext cx="9906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0" name="Straight Arrow Connector 9"/>
          <p:cNvCxnSpPr/>
          <p:nvPr/>
        </p:nvCxnSpPr>
        <p:spPr>
          <a:xfrm>
            <a:off x="1676400" y="1823936"/>
            <a:ext cx="9906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Straight Arrow Connector 10"/>
          <p:cNvCxnSpPr/>
          <p:nvPr/>
        </p:nvCxnSpPr>
        <p:spPr>
          <a:xfrm flipH="1">
            <a:off x="6112212" y="5798350"/>
            <a:ext cx="253731" cy="45005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Straight Arrow Connector 12"/>
          <p:cNvCxnSpPr/>
          <p:nvPr/>
        </p:nvCxnSpPr>
        <p:spPr>
          <a:xfrm>
            <a:off x="1752600" y="5399985"/>
            <a:ext cx="9906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Straight Arrow Connector 13"/>
          <p:cNvCxnSpPr/>
          <p:nvPr/>
        </p:nvCxnSpPr>
        <p:spPr>
          <a:xfrm>
            <a:off x="1763949" y="5791200"/>
            <a:ext cx="9906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Straight Arrow Connector 14"/>
          <p:cNvCxnSpPr/>
          <p:nvPr/>
        </p:nvCxnSpPr>
        <p:spPr>
          <a:xfrm>
            <a:off x="1752600" y="4930302"/>
            <a:ext cx="990600" cy="3048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6" name="Straight Arrow Connector 15"/>
          <p:cNvCxnSpPr/>
          <p:nvPr/>
        </p:nvCxnSpPr>
        <p:spPr>
          <a:xfrm flipH="1">
            <a:off x="4564704" y="5181600"/>
            <a:ext cx="1794348" cy="30804"/>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
        <p:nvSpPr>
          <p:cNvPr id="9" name="Double Bracket 8"/>
          <p:cNvSpPr/>
          <p:nvPr/>
        </p:nvSpPr>
        <p:spPr>
          <a:xfrm>
            <a:off x="2346391" y="2762655"/>
            <a:ext cx="4313407" cy="2187102"/>
          </a:xfrm>
          <a:prstGeom prst="bracketPair">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8" name="Straight Connector 17"/>
          <p:cNvCxnSpPr/>
          <p:nvPr/>
        </p:nvCxnSpPr>
        <p:spPr>
          <a:xfrm>
            <a:off x="6659798" y="3581400"/>
            <a:ext cx="990600" cy="0"/>
          </a:xfrm>
          <a:prstGeom prst="line">
            <a:avLst/>
          </a:prstGeom>
        </p:spPr>
        <p:style>
          <a:lnRef idx="2">
            <a:schemeClr val="dk1"/>
          </a:lnRef>
          <a:fillRef idx="0">
            <a:schemeClr val="dk1"/>
          </a:fillRef>
          <a:effectRef idx="1">
            <a:schemeClr val="dk1"/>
          </a:effectRef>
          <a:fontRef idx="minor">
            <a:schemeClr val="tx1"/>
          </a:fontRef>
        </p:style>
      </p:cxnSp>
      <p:sp>
        <p:nvSpPr>
          <p:cNvPr id="19" name="TextBox 18"/>
          <p:cNvSpPr txBox="1"/>
          <p:nvPr/>
        </p:nvSpPr>
        <p:spPr>
          <a:xfrm>
            <a:off x="1180361" y="5238097"/>
            <a:ext cx="1485972" cy="276999"/>
          </a:xfrm>
          <a:prstGeom prst="rect">
            <a:avLst/>
          </a:prstGeom>
          <a:noFill/>
        </p:spPr>
        <p:txBody>
          <a:bodyPr wrap="square" rtlCol="0">
            <a:spAutoFit/>
          </a:bodyPr>
          <a:lstStyle/>
          <a:p>
            <a:r>
              <a:rPr lang="en-US" sz="1200" b="1" dirty="0" smtClean="0"/>
              <a:t>Notes</a:t>
            </a:r>
            <a:endParaRPr lang="en-US" sz="1200" b="1" dirty="0"/>
          </a:p>
        </p:txBody>
      </p:sp>
      <p:sp>
        <p:nvSpPr>
          <p:cNvPr id="26" name="TextBox 25"/>
          <p:cNvSpPr txBox="1"/>
          <p:nvPr/>
        </p:nvSpPr>
        <p:spPr>
          <a:xfrm>
            <a:off x="804964" y="1671536"/>
            <a:ext cx="1485972" cy="461665"/>
          </a:xfrm>
          <a:prstGeom prst="rect">
            <a:avLst/>
          </a:prstGeom>
          <a:noFill/>
        </p:spPr>
        <p:txBody>
          <a:bodyPr wrap="square" rtlCol="0">
            <a:spAutoFit/>
          </a:bodyPr>
          <a:lstStyle/>
          <a:p>
            <a:r>
              <a:rPr lang="en-US" sz="1200" b="1" dirty="0" smtClean="0"/>
              <a:t>Episodic Information</a:t>
            </a:r>
            <a:endParaRPr lang="en-US" sz="1200" b="1" dirty="0"/>
          </a:p>
        </p:txBody>
      </p:sp>
      <p:sp>
        <p:nvSpPr>
          <p:cNvPr id="27" name="TextBox 26"/>
          <p:cNvSpPr txBox="1"/>
          <p:nvPr/>
        </p:nvSpPr>
        <p:spPr>
          <a:xfrm>
            <a:off x="7630943" y="3442900"/>
            <a:ext cx="1485972" cy="276999"/>
          </a:xfrm>
          <a:prstGeom prst="rect">
            <a:avLst/>
          </a:prstGeom>
          <a:noFill/>
        </p:spPr>
        <p:txBody>
          <a:bodyPr wrap="square" rtlCol="0">
            <a:spAutoFit/>
          </a:bodyPr>
          <a:lstStyle/>
          <a:p>
            <a:r>
              <a:rPr lang="en-US" sz="1200" b="1" dirty="0" smtClean="0"/>
              <a:t>Patient History</a:t>
            </a:r>
            <a:endParaRPr lang="en-US" sz="1200" b="1" dirty="0"/>
          </a:p>
        </p:txBody>
      </p:sp>
      <p:sp>
        <p:nvSpPr>
          <p:cNvPr id="28" name="TextBox 27"/>
          <p:cNvSpPr txBox="1"/>
          <p:nvPr/>
        </p:nvSpPr>
        <p:spPr>
          <a:xfrm>
            <a:off x="533400" y="4791802"/>
            <a:ext cx="1334311" cy="276999"/>
          </a:xfrm>
          <a:prstGeom prst="rect">
            <a:avLst/>
          </a:prstGeom>
          <a:noFill/>
        </p:spPr>
        <p:txBody>
          <a:bodyPr wrap="square" rtlCol="0">
            <a:spAutoFit/>
          </a:bodyPr>
          <a:lstStyle/>
          <a:p>
            <a:r>
              <a:rPr lang="en-US" sz="1200" b="1" dirty="0" smtClean="0"/>
              <a:t>Medical Orders</a:t>
            </a:r>
            <a:endParaRPr lang="en-US" sz="1200" b="1" dirty="0"/>
          </a:p>
        </p:txBody>
      </p:sp>
      <p:sp>
        <p:nvSpPr>
          <p:cNvPr id="29" name="TextBox 28"/>
          <p:cNvSpPr txBox="1"/>
          <p:nvPr/>
        </p:nvSpPr>
        <p:spPr>
          <a:xfrm>
            <a:off x="6289742" y="5043100"/>
            <a:ext cx="2084187" cy="276999"/>
          </a:xfrm>
          <a:prstGeom prst="rect">
            <a:avLst/>
          </a:prstGeom>
          <a:noFill/>
        </p:spPr>
        <p:txBody>
          <a:bodyPr wrap="square" rtlCol="0">
            <a:spAutoFit/>
          </a:bodyPr>
          <a:lstStyle/>
          <a:p>
            <a:r>
              <a:rPr lang="en-US" sz="1200" b="1" dirty="0" smtClean="0"/>
              <a:t>Lab/Test Results</a:t>
            </a:r>
            <a:endParaRPr lang="en-US" sz="1200" b="1" dirty="0"/>
          </a:p>
        </p:txBody>
      </p:sp>
      <p:sp>
        <p:nvSpPr>
          <p:cNvPr id="31" name="TextBox 30"/>
          <p:cNvSpPr txBox="1"/>
          <p:nvPr/>
        </p:nvSpPr>
        <p:spPr>
          <a:xfrm>
            <a:off x="685728" y="1004472"/>
            <a:ext cx="1485972" cy="461665"/>
          </a:xfrm>
          <a:prstGeom prst="rect">
            <a:avLst/>
          </a:prstGeom>
          <a:noFill/>
        </p:spPr>
        <p:txBody>
          <a:bodyPr wrap="square" rtlCol="0">
            <a:spAutoFit/>
          </a:bodyPr>
          <a:lstStyle/>
          <a:p>
            <a:r>
              <a:rPr lang="en-US" sz="1200" b="1" dirty="0" smtClean="0"/>
              <a:t>Patient Information </a:t>
            </a:r>
            <a:endParaRPr lang="en-US" sz="1200" b="1" dirty="0"/>
          </a:p>
        </p:txBody>
      </p:sp>
      <p:sp>
        <p:nvSpPr>
          <p:cNvPr id="32" name="TextBox 31"/>
          <p:cNvSpPr txBox="1"/>
          <p:nvPr/>
        </p:nvSpPr>
        <p:spPr>
          <a:xfrm>
            <a:off x="567333" y="5589492"/>
            <a:ext cx="1300378" cy="461665"/>
          </a:xfrm>
          <a:prstGeom prst="rect">
            <a:avLst/>
          </a:prstGeom>
          <a:noFill/>
        </p:spPr>
        <p:txBody>
          <a:bodyPr wrap="square" rtlCol="0">
            <a:spAutoFit/>
          </a:bodyPr>
          <a:lstStyle/>
          <a:p>
            <a:pPr algn="ctr"/>
            <a:r>
              <a:rPr lang="en-US" sz="1200" b="1" dirty="0" smtClean="0"/>
              <a:t>Care plans  and Discharge</a:t>
            </a:r>
            <a:endParaRPr lang="en-US" sz="1200" b="1" dirty="0"/>
          </a:p>
        </p:txBody>
      </p:sp>
      <p:sp>
        <p:nvSpPr>
          <p:cNvPr id="34" name="TextBox 33"/>
          <p:cNvSpPr txBox="1"/>
          <p:nvPr/>
        </p:nvSpPr>
        <p:spPr>
          <a:xfrm>
            <a:off x="6112213" y="5399985"/>
            <a:ext cx="821988" cy="461665"/>
          </a:xfrm>
          <a:prstGeom prst="rect">
            <a:avLst/>
          </a:prstGeom>
          <a:noFill/>
        </p:spPr>
        <p:txBody>
          <a:bodyPr wrap="square" rtlCol="0">
            <a:spAutoFit/>
          </a:bodyPr>
          <a:lstStyle/>
          <a:p>
            <a:pPr algn="ctr"/>
            <a:r>
              <a:rPr lang="en-US" sz="1200" b="1" dirty="0" smtClean="0"/>
              <a:t>Triage tag</a:t>
            </a:r>
            <a:endParaRPr lang="en-US" sz="1200" b="1" dirty="0"/>
          </a:p>
        </p:txBody>
      </p:sp>
    </p:spTree>
    <p:extLst>
      <p:ext uri="{BB962C8B-B14F-4D97-AF65-F5344CB8AC3E}">
        <p14:creationId xmlns:p14="http://schemas.microsoft.com/office/powerpoint/2010/main" val="3001114032"/>
      </p:ext>
    </p:extLst>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457200"/>
            <a:ext cx="8183562" cy="2667000"/>
          </a:xfrm>
        </p:spPr>
        <p:txBody>
          <a:bodyPr>
            <a:noAutofit/>
          </a:bodyPr>
          <a:lstStyle/>
          <a:p>
            <a:pPr algn="ctr" fontAlgn="auto">
              <a:spcAft>
                <a:spcPts val="0"/>
              </a:spcAft>
              <a:defRPr/>
            </a:pPr>
            <a:r>
              <a:rPr lang="en-US" sz="5400" dirty="0"/>
              <a:t/>
            </a:r>
            <a:br>
              <a:rPr lang="en-US" sz="5400" dirty="0"/>
            </a:br>
            <a:r>
              <a:rPr lang="en-US" sz="5400" dirty="0" smtClean="0"/>
              <a:t>Let’s explore our own vital signs!</a:t>
            </a:r>
            <a:endParaRPr lang="en-US" sz="5400" dirty="0"/>
          </a:p>
        </p:txBody>
      </p:sp>
    </p:spTree>
    <p:extLst>
      <p:ext uri="{BB962C8B-B14F-4D97-AF65-F5344CB8AC3E}">
        <p14:creationId xmlns:p14="http://schemas.microsoft.com/office/powerpoint/2010/main" val="3121204028"/>
      </p:ext>
    </p:extLst>
  </p:cSld>
  <p:clrMapOvr>
    <a:masterClrMapping/>
  </p:clrMapOvr>
  <p:transition spd="me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33400"/>
            <a:ext cx="8183562" cy="609600"/>
          </a:xfrm>
        </p:spPr>
        <p:txBody>
          <a:bodyPr>
            <a:normAutofit fontScale="90000"/>
          </a:bodyPr>
          <a:lstStyle/>
          <a:p>
            <a:pPr fontAlgn="auto">
              <a:spcAft>
                <a:spcPts val="0"/>
              </a:spcAft>
              <a:defRPr/>
            </a:pPr>
            <a:r>
              <a:rPr lang="en-US" dirty="0" smtClean="0"/>
              <a:t>WELCOME TO THE EMERGENCY ROOM</a:t>
            </a:r>
            <a:endParaRPr lang="en-US" dirty="0"/>
          </a:p>
        </p:txBody>
      </p:sp>
      <p:sp>
        <p:nvSpPr>
          <p:cNvPr id="25602" name="Content Placeholder 2"/>
          <p:cNvSpPr>
            <a:spLocks noGrp="1"/>
          </p:cNvSpPr>
          <p:nvPr>
            <p:ph idx="1"/>
          </p:nvPr>
        </p:nvSpPr>
        <p:spPr>
          <a:xfrm>
            <a:off x="503238" y="1295400"/>
            <a:ext cx="8183562" cy="4721225"/>
          </a:xfrm>
        </p:spPr>
        <p:txBody>
          <a:bodyPr/>
          <a:lstStyle/>
          <a:p>
            <a:r>
              <a:rPr lang="en-US" smtClean="0"/>
              <a:t>The Emergency Room (ER) is a section of the hospital that is staffed and equipped to provide rapid and varied emergency care, especially for those who are stricken with sudden and acute illness or who are the victims of severe trauma. </a:t>
            </a:r>
          </a:p>
        </p:txBody>
      </p:sp>
      <p:pic>
        <p:nvPicPr>
          <p:cNvPr id="25603" name="Picture 3"/>
          <p:cNvPicPr>
            <a:picLocks noChangeAspect="1" noChangeArrowheads="1"/>
          </p:cNvPicPr>
          <p:nvPr/>
        </p:nvPicPr>
        <p:blipFill>
          <a:blip r:embed="rId3"/>
          <a:srcRect l="3201" t="7326" r="62267" b="63770"/>
          <a:stretch>
            <a:fillRect/>
          </a:stretch>
        </p:blipFill>
        <p:spPr bwMode="auto">
          <a:xfrm>
            <a:off x="2362200" y="4191000"/>
            <a:ext cx="3629025" cy="1866900"/>
          </a:xfrm>
          <a:prstGeom prst="rect">
            <a:avLst/>
          </a:prstGeom>
          <a:noFill/>
          <a:ln w="9525">
            <a:noFill/>
            <a:miter lim="800000"/>
            <a:headEnd/>
            <a:tailEnd/>
          </a:ln>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560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60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33400"/>
            <a:ext cx="8183562" cy="609600"/>
          </a:xfrm>
        </p:spPr>
        <p:txBody>
          <a:bodyPr>
            <a:normAutofit fontScale="90000"/>
          </a:bodyPr>
          <a:lstStyle/>
          <a:p>
            <a:pPr fontAlgn="auto">
              <a:spcAft>
                <a:spcPts val="0"/>
              </a:spcAft>
              <a:defRPr/>
            </a:pPr>
            <a:r>
              <a:rPr lang="en-US" dirty="0" smtClean="0"/>
              <a:t>What happens in the ER?</a:t>
            </a:r>
            <a:endParaRPr lang="en-US" dirty="0"/>
          </a:p>
        </p:txBody>
      </p:sp>
      <p:sp>
        <p:nvSpPr>
          <p:cNvPr id="26626" name="Content Placeholder 2"/>
          <p:cNvSpPr>
            <a:spLocks noGrp="1"/>
          </p:cNvSpPr>
          <p:nvPr>
            <p:ph idx="1"/>
          </p:nvPr>
        </p:nvSpPr>
        <p:spPr>
          <a:xfrm>
            <a:off x="503238" y="1295400"/>
            <a:ext cx="8183562" cy="4721225"/>
          </a:xfrm>
        </p:spPr>
        <p:txBody>
          <a:bodyPr/>
          <a:lstStyle/>
          <a:p>
            <a:r>
              <a:rPr lang="en-US" dirty="0" smtClean="0"/>
              <a:t>First stop:  </a:t>
            </a:r>
            <a:r>
              <a:rPr lang="en-US" b="1" dirty="0" smtClean="0"/>
              <a:t>triage</a:t>
            </a:r>
            <a:r>
              <a:rPr lang="en-US" dirty="0" smtClean="0"/>
              <a:t>, prioritization of patient conditions</a:t>
            </a:r>
          </a:p>
          <a:p>
            <a:pPr lvl="1"/>
            <a:r>
              <a:rPr lang="en-US" sz="2000" dirty="0" smtClean="0"/>
              <a:t>Immediate: life threatening injury</a:t>
            </a:r>
          </a:p>
          <a:p>
            <a:pPr lvl="1"/>
            <a:r>
              <a:rPr lang="en-US" sz="2000" dirty="0" smtClean="0"/>
              <a:t>Delayed: serious, non-life threatening </a:t>
            </a:r>
          </a:p>
          <a:p>
            <a:pPr lvl="1"/>
            <a:r>
              <a:rPr lang="en-US" sz="2000" dirty="0" smtClean="0"/>
              <a:t>Minor: walking wounded</a:t>
            </a:r>
          </a:p>
          <a:p>
            <a:pPr lvl="1"/>
            <a:r>
              <a:rPr lang="en-US" sz="2000" dirty="0" smtClean="0"/>
              <a:t>Morgue: pulseless, non-breathing</a:t>
            </a:r>
          </a:p>
          <a:p>
            <a:pPr lvl="1"/>
            <a:endParaRPr lang="en-US" sz="2000" dirty="0" smtClean="0"/>
          </a:p>
          <a:p>
            <a:r>
              <a:rPr lang="en-US" dirty="0" smtClean="0"/>
              <a:t>Next stop:  </a:t>
            </a:r>
            <a:r>
              <a:rPr lang="en-US" b="1" dirty="0" smtClean="0"/>
              <a:t>registration</a:t>
            </a:r>
            <a:r>
              <a:rPr lang="en-US" dirty="0" smtClean="0"/>
              <a:t>  </a:t>
            </a:r>
          </a:p>
          <a:p>
            <a:pPr lvl="1"/>
            <a:r>
              <a:rPr lang="en-US" dirty="0" smtClean="0"/>
              <a:t>A nurse takes vital statistics and collects identification and insurance information</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62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62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662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662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626">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662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662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33400"/>
            <a:ext cx="8183562" cy="609600"/>
          </a:xfrm>
        </p:spPr>
        <p:txBody>
          <a:bodyPr>
            <a:normAutofit fontScale="90000"/>
          </a:bodyPr>
          <a:lstStyle/>
          <a:p>
            <a:pPr fontAlgn="auto">
              <a:spcAft>
                <a:spcPts val="0"/>
              </a:spcAft>
              <a:defRPr/>
            </a:pPr>
            <a:r>
              <a:rPr lang="en-US" dirty="0" smtClean="0"/>
              <a:t>What happens in the ER?</a:t>
            </a:r>
            <a:endParaRPr lang="en-US" dirty="0"/>
          </a:p>
        </p:txBody>
      </p:sp>
      <p:sp>
        <p:nvSpPr>
          <p:cNvPr id="27650" name="Content Placeholder 2"/>
          <p:cNvSpPr>
            <a:spLocks noGrp="1"/>
          </p:cNvSpPr>
          <p:nvPr>
            <p:ph idx="1"/>
          </p:nvPr>
        </p:nvSpPr>
        <p:spPr>
          <a:xfrm>
            <a:off x="503238" y="1295400"/>
            <a:ext cx="8183562" cy="4721225"/>
          </a:xfrm>
        </p:spPr>
        <p:txBody>
          <a:bodyPr/>
          <a:lstStyle/>
          <a:p>
            <a:r>
              <a:rPr lang="en-US" dirty="0" smtClean="0"/>
              <a:t>Next up:  </a:t>
            </a:r>
            <a:r>
              <a:rPr lang="en-US" b="1" dirty="0" smtClean="0"/>
              <a:t>examination room</a:t>
            </a:r>
          </a:p>
          <a:p>
            <a:pPr lvl="1"/>
            <a:r>
              <a:rPr lang="en-US" dirty="0" smtClean="0"/>
              <a:t>Complete review of all patient body systems </a:t>
            </a:r>
          </a:p>
          <a:p>
            <a:pPr lvl="1"/>
            <a:r>
              <a:rPr lang="en-US" dirty="0" smtClean="0"/>
              <a:t>Patient provides a more detailed medical history</a:t>
            </a:r>
          </a:p>
          <a:p>
            <a:pPr lvl="1"/>
            <a:r>
              <a:rPr lang="en-US" dirty="0" smtClean="0"/>
              <a:t>Emergency Medicine Physician formulates a </a:t>
            </a:r>
            <a:r>
              <a:rPr lang="en-US" b="1" dirty="0" smtClean="0"/>
              <a:t>differential diagnosis</a:t>
            </a:r>
            <a:endParaRPr lang="en-US" dirty="0" smtClean="0"/>
          </a:p>
          <a:p>
            <a:pPr lvl="2"/>
            <a:r>
              <a:rPr lang="en-US" dirty="0" smtClean="0"/>
              <a:t>List of possible causes for symptoms</a:t>
            </a:r>
          </a:p>
          <a:p>
            <a:pPr lvl="1"/>
            <a:r>
              <a:rPr lang="en-US" dirty="0" smtClean="0"/>
              <a:t>After a differential diagnosis, the physician recommends </a:t>
            </a:r>
            <a:r>
              <a:rPr lang="en-US" b="1" dirty="0" smtClean="0"/>
              <a:t>treatment</a:t>
            </a:r>
          </a:p>
          <a:p>
            <a:pPr lvl="2"/>
            <a:r>
              <a:rPr lang="en-US" dirty="0" smtClean="0"/>
              <a:t>Patient is either released, referred to a specialist, or sent to the </a:t>
            </a:r>
            <a:r>
              <a:rPr lang="en-US" b="1" dirty="0" smtClean="0"/>
              <a:t>operating room </a:t>
            </a:r>
            <a:r>
              <a:rPr lang="en-US" dirty="0" smtClean="0"/>
              <a:t>(OR).</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7650">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650">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7650">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7650">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650">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650">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7650">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33400"/>
            <a:ext cx="8183562" cy="609600"/>
          </a:xfrm>
        </p:spPr>
        <p:txBody>
          <a:bodyPr>
            <a:normAutofit fontScale="90000"/>
          </a:bodyPr>
          <a:lstStyle/>
          <a:p>
            <a:pPr fontAlgn="auto">
              <a:spcAft>
                <a:spcPts val="0"/>
              </a:spcAft>
              <a:defRPr/>
            </a:pPr>
            <a:r>
              <a:rPr lang="en-US" dirty="0" smtClean="0"/>
              <a:t>Common reasons for ER visits</a:t>
            </a:r>
            <a:endParaRPr lang="en-US" dirty="0"/>
          </a:p>
        </p:txBody>
      </p:sp>
      <p:sp>
        <p:nvSpPr>
          <p:cNvPr id="3" name="Content Placeholder 2"/>
          <p:cNvSpPr>
            <a:spLocks noGrp="1"/>
          </p:cNvSpPr>
          <p:nvPr>
            <p:ph idx="1"/>
          </p:nvPr>
        </p:nvSpPr>
        <p:spPr>
          <a:xfrm>
            <a:off x="914400" y="1219200"/>
            <a:ext cx="7848600" cy="4721225"/>
          </a:xfrm>
        </p:spPr>
        <p:txBody>
          <a:bodyPr>
            <a:normAutofit lnSpcReduction="10000"/>
          </a:bodyPr>
          <a:lstStyle/>
          <a:p>
            <a:pPr marL="265176" indent="-265176" fontAlgn="auto">
              <a:spcAft>
                <a:spcPts val="0"/>
              </a:spcAft>
              <a:buFont typeface="Wingdings 2"/>
              <a:buChar char=""/>
              <a:defRPr/>
            </a:pPr>
            <a:r>
              <a:rPr lang="en-US" dirty="0" smtClean="0"/>
              <a:t>Headaches</a:t>
            </a:r>
          </a:p>
          <a:p>
            <a:pPr marL="265176" indent="-265176" fontAlgn="auto">
              <a:spcAft>
                <a:spcPts val="0"/>
              </a:spcAft>
              <a:buFont typeface="Wingdings 2"/>
              <a:buChar char=""/>
              <a:defRPr/>
            </a:pPr>
            <a:r>
              <a:rPr lang="en-US" dirty="0" smtClean="0"/>
              <a:t>Abdominal pain</a:t>
            </a:r>
          </a:p>
          <a:p>
            <a:pPr marL="265176" indent="-265176" fontAlgn="auto">
              <a:spcAft>
                <a:spcPts val="0"/>
              </a:spcAft>
              <a:buFont typeface="Wingdings 2"/>
              <a:buChar char=""/>
              <a:defRPr/>
            </a:pPr>
            <a:r>
              <a:rPr lang="en-US" dirty="0" smtClean="0">
                <a:solidFill>
                  <a:schemeClr val="accent2"/>
                </a:solidFill>
              </a:rPr>
              <a:t>Chest pain / Heart attack</a:t>
            </a:r>
          </a:p>
          <a:p>
            <a:pPr marL="265176" indent="-265176" fontAlgn="auto">
              <a:spcAft>
                <a:spcPts val="0"/>
              </a:spcAft>
              <a:buFont typeface="Wingdings 2"/>
              <a:buChar char=""/>
              <a:defRPr/>
            </a:pPr>
            <a:r>
              <a:rPr lang="en-US" dirty="0" smtClean="0"/>
              <a:t>Cuts and contusions</a:t>
            </a:r>
          </a:p>
          <a:p>
            <a:pPr marL="265176" indent="-265176" fontAlgn="auto">
              <a:spcAft>
                <a:spcPts val="0"/>
              </a:spcAft>
              <a:buFont typeface="Wingdings 2"/>
              <a:buChar char=""/>
              <a:defRPr/>
            </a:pPr>
            <a:r>
              <a:rPr lang="en-US" dirty="0" smtClean="0">
                <a:solidFill>
                  <a:schemeClr val="accent2"/>
                </a:solidFill>
              </a:rPr>
              <a:t>Skin infections</a:t>
            </a:r>
          </a:p>
          <a:p>
            <a:pPr marL="265176" indent="-265176" fontAlgn="auto">
              <a:spcAft>
                <a:spcPts val="0"/>
              </a:spcAft>
              <a:buFont typeface="Wingdings 2"/>
              <a:buChar char=""/>
              <a:defRPr/>
            </a:pPr>
            <a:r>
              <a:rPr lang="en-US" dirty="0" smtClean="0">
                <a:solidFill>
                  <a:schemeClr val="accent2"/>
                </a:solidFill>
              </a:rPr>
              <a:t>Severe allergic reactions</a:t>
            </a:r>
          </a:p>
          <a:p>
            <a:pPr marL="265176" indent="-265176" fontAlgn="auto">
              <a:spcAft>
                <a:spcPts val="0"/>
              </a:spcAft>
              <a:buFont typeface="Wingdings 2"/>
              <a:buChar char=""/>
              <a:defRPr/>
            </a:pPr>
            <a:r>
              <a:rPr lang="en-US" dirty="0" smtClean="0">
                <a:solidFill>
                  <a:schemeClr val="accent2"/>
                </a:solidFill>
              </a:rPr>
              <a:t>Trauma / Broken bones / Sprains</a:t>
            </a:r>
          </a:p>
          <a:p>
            <a:pPr marL="265176" indent="-265176" fontAlgn="auto">
              <a:spcAft>
                <a:spcPts val="0"/>
              </a:spcAft>
              <a:buFont typeface="Wingdings 2"/>
              <a:buChar char=""/>
              <a:defRPr/>
            </a:pPr>
            <a:r>
              <a:rPr lang="en-US" dirty="0" smtClean="0">
                <a:solidFill>
                  <a:schemeClr val="accent2"/>
                </a:solidFill>
              </a:rPr>
              <a:t>Difficulty breathing / Asthma attack</a:t>
            </a:r>
          </a:p>
          <a:p>
            <a:pPr marL="265176" indent="-265176" fontAlgn="auto">
              <a:spcAft>
                <a:spcPts val="0"/>
              </a:spcAft>
              <a:buFont typeface="Wingdings 2"/>
              <a:buChar char=""/>
              <a:defRPr/>
            </a:pPr>
            <a:r>
              <a:rPr lang="en-US" dirty="0" smtClean="0">
                <a:solidFill>
                  <a:schemeClr val="accent2"/>
                </a:solidFill>
              </a:rPr>
              <a:t>Upper respiratory infections / Cold / Flu</a:t>
            </a:r>
          </a:p>
          <a:p>
            <a:pPr marL="265176" indent="-265176" fontAlgn="auto">
              <a:spcAft>
                <a:spcPts val="0"/>
              </a:spcAft>
              <a:buFont typeface="Wingdings 2"/>
              <a:buChar char=""/>
              <a:defRPr/>
            </a:pPr>
            <a:r>
              <a:rPr lang="en-US" dirty="0" smtClean="0"/>
              <a:t>Unconsciousness</a:t>
            </a:r>
          </a:p>
          <a:p>
            <a:pPr marL="265176" indent="-265176" fontAlgn="auto">
              <a:spcAft>
                <a:spcPts val="0"/>
              </a:spcAft>
              <a:buFont typeface="Wingdings 2"/>
              <a:buChar char=""/>
              <a:defRPr/>
            </a:pPr>
            <a:endParaRPr lang="en-US" dirty="0"/>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81000" y="533400"/>
            <a:ext cx="8382000" cy="609600"/>
          </a:xfrm>
        </p:spPr>
        <p:txBody>
          <a:bodyPr/>
          <a:lstStyle/>
          <a:p>
            <a:r>
              <a:rPr lang="en-US" sz="3000" smtClean="0"/>
              <a:t>Are YOU ready to diagnose today’s patients?</a:t>
            </a:r>
          </a:p>
        </p:txBody>
      </p:sp>
      <p:sp>
        <p:nvSpPr>
          <p:cNvPr id="3" name="Content Placeholder 2"/>
          <p:cNvSpPr>
            <a:spLocks noGrp="1"/>
          </p:cNvSpPr>
          <p:nvPr>
            <p:ph idx="1"/>
          </p:nvPr>
        </p:nvSpPr>
        <p:spPr>
          <a:xfrm>
            <a:off x="503238" y="1295400"/>
            <a:ext cx="8183562" cy="4721225"/>
          </a:xfrm>
        </p:spPr>
        <p:txBody>
          <a:bodyPr>
            <a:normAutofit/>
          </a:bodyPr>
          <a:lstStyle/>
          <a:p>
            <a:pPr marL="265176" indent="-265176" fontAlgn="auto">
              <a:spcAft>
                <a:spcPts val="0"/>
              </a:spcAft>
              <a:buFont typeface="Wingdings 2"/>
              <a:buChar char=""/>
              <a:defRPr/>
            </a:pPr>
            <a:r>
              <a:rPr lang="en-US" dirty="0" smtClean="0"/>
              <a:t>Today, you will review the charts of six different patients </a:t>
            </a:r>
          </a:p>
          <a:p>
            <a:pPr marL="0" indent="0" fontAlgn="auto">
              <a:spcAft>
                <a:spcPts val="0"/>
              </a:spcAft>
              <a:buNone/>
              <a:defRPr/>
            </a:pPr>
            <a:endParaRPr lang="en-US" dirty="0" smtClean="0"/>
          </a:p>
          <a:p>
            <a:pPr marL="265176" indent="-265176" fontAlgn="auto">
              <a:spcAft>
                <a:spcPts val="0"/>
              </a:spcAft>
              <a:buFont typeface="Wingdings 2"/>
              <a:buChar char=""/>
              <a:defRPr/>
            </a:pPr>
            <a:r>
              <a:rPr lang="en-US" dirty="0" smtClean="0"/>
              <a:t>After reviewing the patient’s vitals, symptoms, and history, you and your medical team will make a diagnosis</a:t>
            </a:r>
          </a:p>
          <a:p>
            <a:pPr marL="265176" indent="-265176" fontAlgn="auto">
              <a:spcAft>
                <a:spcPts val="0"/>
              </a:spcAft>
              <a:buFont typeface="Wingdings 2"/>
              <a:buChar char=""/>
              <a:defRPr/>
            </a:pPr>
            <a:endParaRPr lang="en-US" sz="2000" dirty="0"/>
          </a:p>
          <a:p>
            <a:pPr marL="0" indent="0" fontAlgn="auto">
              <a:spcAft>
                <a:spcPts val="0"/>
              </a:spcAft>
              <a:buFont typeface="Wingdings 2"/>
              <a:buNone/>
              <a:defRPr/>
            </a:pPr>
            <a:endParaRPr lang="en-US" sz="2000" dirty="0" smtClean="0"/>
          </a:p>
          <a:p>
            <a:pPr marL="548640" lvl="1" indent="-201168" fontAlgn="auto">
              <a:spcAft>
                <a:spcPts val="0"/>
              </a:spcAft>
              <a:buFont typeface="Arial"/>
              <a:buChar char="•"/>
              <a:defRPr/>
            </a:pPr>
            <a:endParaRPr lang="en-US" sz="2000" dirty="0" smtClean="0"/>
          </a:p>
        </p:txBody>
      </p:sp>
    </p:spTree>
  </p:cSld>
  <p:clrMapOvr>
    <a:masterClrMapping/>
  </p:clrMapOvr>
  <p:transition spd="me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81000" y="533400"/>
            <a:ext cx="8382000" cy="609600"/>
          </a:xfrm>
        </p:spPr>
        <p:txBody>
          <a:bodyPr/>
          <a:lstStyle/>
          <a:p>
            <a:r>
              <a:rPr lang="en-US" sz="3000" dirty="0" smtClean="0"/>
              <a:t>How will you make your diagnosis?</a:t>
            </a:r>
          </a:p>
        </p:txBody>
      </p:sp>
      <p:sp>
        <p:nvSpPr>
          <p:cNvPr id="3" name="Content Placeholder 2"/>
          <p:cNvSpPr>
            <a:spLocks noGrp="1"/>
          </p:cNvSpPr>
          <p:nvPr>
            <p:ph idx="1"/>
          </p:nvPr>
        </p:nvSpPr>
        <p:spPr>
          <a:xfrm>
            <a:off x="503238" y="1295400"/>
            <a:ext cx="8183562" cy="4721225"/>
          </a:xfrm>
        </p:spPr>
        <p:txBody>
          <a:bodyPr>
            <a:normAutofit/>
          </a:bodyPr>
          <a:lstStyle/>
          <a:p>
            <a:pPr marL="265176" indent="-265176" fontAlgn="auto">
              <a:spcAft>
                <a:spcPts val="0"/>
              </a:spcAft>
              <a:buFont typeface="Wingdings 2"/>
              <a:buChar char=""/>
              <a:defRPr/>
            </a:pPr>
            <a:r>
              <a:rPr lang="en-US" dirty="0"/>
              <a:t>A </a:t>
            </a:r>
            <a:r>
              <a:rPr lang="en-US" b="1" dirty="0"/>
              <a:t>diagnosis</a:t>
            </a:r>
            <a:r>
              <a:rPr lang="en-US" dirty="0"/>
              <a:t> is </a:t>
            </a:r>
            <a:r>
              <a:rPr lang="en-US" dirty="0" smtClean="0"/>
              <a:t>the medical decision determined after the healthcare team examines all the possible causes for a set of symptoms.</a:t>
            </a:r>
          </a:p>
          <a:p>
            <a:pPr marL="265176" indent="-265176" fontAlgn="auto">
              <a:spcAft>
                <a:spcPts val="0"/>
              </a:spcAft>
              <a:buFont typeface="Wingdings 2"/>
              <a:buChar char=""/>
              <a:defRPr/>
            </a:pPr>
            <a:endParaRPr lang="en-US" dirty="0" smtClean="0"/>
          </a:p>
          <a:p>
            <a:pPr marL="265176" indent="-265176" fontAlgn="auto">
              <a:spcAft>
                <a:spcPts val="0"/>
              </a:spcAft>
              <a:buFont typeface="Wingdings 2"/>
              <a:buChar char=""/>
              <a:defRPr/>
            </a:pPr>
            <a:r>
              <a:rPr lang="en-US" dirty="0"/>
              <a:t>A</a:t>
            </a:r>
            <a:r>
              <a:rPr lang="en-US" dirty="0" smtClean="0"/>
              <a:t> </a:t>
            </a:r>
            <a:r>
              <a:rPr lang="en-US" b="1" dirty="0" smtClean="0"/>
              <a:t>differential diagnosis </a:t>
            </a:r>
            <a:r>
              <a:rPr lang="en-US" dirty="0" smtClean="0"/>
              <a:t>is based on listing as many diseases or conditions that can possibly cause the presented symptoms, followed by a process of elimination, aiming to reach the point where only one disease or condition remains likely.</a:t>
            </a:r>
          </a:p>
          <a:p>
            <a:pPr marL="265176" indent="-265176" fontAlgn="auto">
              <a:spcAft>
                <a:spcPts val="0"/>
              </a:spcAft>
              <a:buFont typeface="Wingdings 2"/>
              <a:buChar char=""/>
              <a:defRPr/>
            </a:pPr>
            <a:endParaRPr lang="en-US" sz="2000" dirty="0"/>
          </a:p>
          <a:p>
            <a:pPr marL="0" indent="0" fontAlgn="auto">
              <a:spcAft>
                <a:spcPts val="0"/>
              </a:spcAft>
              <a:buFont typeface="Wingdings 2"/>
              <a:buNone/>
              <a:defRPr/>
            </a:pPr>
            <a:endParaRPr lang="en-US" sz="2000" dirty="0" smtClean="0"/>
          </a:p>
          <a:p>
            <a:pPr marL="548640" lvl="1" indent="-201168" fontAlgn="auto">
              <a:spcAft>
                <a:spcPts val="0"/>
              </a:spcAft>
              <a:buFont typeface="Arial"/>
              <a:buChar char="•"/>
              <a:defRPr/>
            </a:pPr>
            <a:endParaRPr lang="en-US" sz="2000" dirty="0" smtClean="0"/>
          </a:p>
        </p:txBody>
      </p:sp>
    </p:spTree>
    <p:extLst>
      <p:ext uri="{BB962C8B-B14F-4D97-AF65-F5344CB8AC3E}">
        <p14:creationId xmlns:p14="http://schemas.microsoft.com/office/powerpoint/2010/main" val="3527846480"/>
      </p:ext>
    </p:extLst>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3238" y="533400"/>
            <a:ext cx="8183562" cy="609600"/>
          </a:xfrm>
        </p:spPr>
        <p:txBody>
          <a:bodyPr>
            <a:normAutofit fontScale="90000"/>
          </a:bodyPr>
          <a:lstStyle/>
          <a:p>
            <a:pPr fontAlgn="auto">
              <a:spcAft>
                <a:spcPts val="0"/>
              </a:spcAft>
              <a:defRPr/>
            </a:pPr>
            <a:r>
              <a:rPr lang="en-US" dirty="0" smtClean="0"/>
              <a:t>Objectives</a:t>
            </a:r>
            <a:endParaRPr lang="en-US" dirty="0"/>
          </a:p>
        </p:txBody>
      </p:sp>
      <p:sp>
        <p:nvSpPr>
          <p:cNvPr id="3" name="Content Placeholder 2"/>
          <p:cNvSpPr>
            <a:spLocks noGrp="1"/>
          </p:cNvSpPr>
          <p:nvPr>
            <p:ph idx="1"/>
          </p:nvPr>
        </p:nvSpPr>
        <p:spPr>
          <a:xfrm>
            <a:off x="503238" y="1295400"/>
            <a:ext cx="8183562" cy="4721225"/>
          </a:xfrm>
        </p:spPr>
        <p:txBody>
          <a:bodyPr>
            <a:normAutofit/>
          </a:bodyPr>
          <a:lstStyle/>
          <a:p>
            <a:pPr marL="265176" indent="-265176" fontAlgn="auto">
              <a:spcAft>
                <a:spcPts val="0"/>
              </a:spcAft>
              <a:buFont typeface="Wingdings 2"/>
              <a:buChar char=""/>
              <a:defRPr/>
            </a:pPr>
            <a:r>
              <a:rPr lang="en-US" dirty="0" smtClean="0"/>
              <a:t>Explore </a:t>
            </a:r>
            <a:r>
              <a:rPr lang="en-US" dirty="0"/>
              <a:t>various medical science </a:t>
            </a:r>
            <a:r>
              <a:rPr lang="en-US" dirty="0" smtClean="0"/>
              <a:t>techniques </a:t>
            </a:r>
            <a:r>
              <a:rPr lang="en-US" dirty="0"/>
              <a:t>to measure vital </a:t>
            </a:r>
            <a:r>
              <a:rPr lang="en-US" dirty="0" smtClean="0"/>
              <a:t>signs</a:t>
            </a:r>
          </a:p>
          <a:p>
            <a:pPr marL="265176" indent="-265176" fontAlgn="auto">
              <a:spcAft>
                <a:spcPts val="0"/>
              </a:spcAft>
              <a:buFont typeface="Wingdings 2"/>
              <a:buChar char=""/>
              <a:defRPr/>
            </a:pPr>
            <a:endParaRPr lang="en-US" dirty="0"/>
          </a:p>
          <a:p>
            <a:pPr marL="265176" indent="-265176" fontAlgn="auto">
              <a:spcAft>
                <a:spcPts val="0"/>
              </a:spcAft>
              <a:buFont typeface="Wingdings 2"/>
              <a:buChar char=""/>
              <a:defRPr/>
            </a:pPr>
            <a:r>
              <a:rPr lang="en-US" dirty="0" smtClean="0"/>
              <a:t>Identify the different components of a medical patient chart</a:t>
            </a:r>
          </a:p>
          <a:p>
            <a:pPr marL="0" indent="0" fontAlgn="auto">
              <a:spcAft>
                <a:spcPts val="0"/>
              </a:spcAft>
              <a:buFont typeface="Wingdings 2"/>
              <a:buNone/>
              <a:defRPr/>
            </a:pPr>
            <a:endParaRPr lang="en-US" dirty="0"/>
          </a:p>
          <a:p>
            <a:pPr marL="265176" indent="-265176" fontAlgn="auto">
              <a:spcAft>
                <a:spcPts val="0"/>
              </a:spcAft>
              <a:buFont typeface="Wingdings 2"/>
              <a:buChar char=""/>
              <a:defRPr/>
            </a:pPr>
            <a:r>
              <a:rPr lang="en-US" dirty="0" smtClean="0"/>
              <a:t>Diagnose </a:t>
            </a:r>
            <a:r>
              <a:rPr lang="en-US" dirty="0"/>
              <a:t>a patient by analyzing vital signs and other </a:t>
            </a:r>
            <a:r>
              <a:rPr lang="en-US" dirty="0" smtClean="0"/>
              <a:t>symptoms</a:t>
            </a:r>
          </a:p>
          <a:p>
            <a:pPr marL="0" indent="0" fontAlgn="auto">
              <a:spcAft>
                <a:spcPts val="0"/>
              </a:spcAft>
              <a:buNone/>
              <a:defRPr/>
            </a:pPr>
            <a:endParaRPr lang="en-US" dirty="0"/>
          </a:p>
        </p:txBody>
      </p:sp>
    </p:spTree>
  </p:cSld>
  <p:clrMapOvr>
    <a:masterClrMapping/>
  </p:clrMapOvr>
  <p:transition spd="me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81000" y="533400"/>
            <a:ext cx="8382000" cy="609600"/>
          </a:xfrm>
        </p:spPr>
        <p:txBody>
          <a:bodyPr/>
          <a:lstStyle/>
          <a:p>
            <a:r>
              <a:rPr lang="en-US" sz="3000" dirty="0" smtClean="0"/>
              <a:t>Making a Differential Diagnosis</a:t>
            </a:r>
          </a:p>
        </p:txBody>
      </p:sp>
      <p:sp>
        <p:nvSpPr>
          <p:cNvPr id="3" name="Content Placeholder 2"/>
          <p:cNvSpPr>
            <a:spLocks noGrp="1"/>
          </p:cNvSpPr>
          <p:nvPr>
            <p:ph idx="1"/>
          </p:nvPr>
        </p:nvSpPr>
        <p:spPr>
          <a:xfrm>
            <a:off x="503238" y="1295400"/>
            <a:ext cx="8183562" cy="4721225"/>
          </a:xfrm>
        </p:spPr>
        <p:txBody>
          <a:bodyPr>
            <a:normAutofit/>
          </a:bodyPr>
          <a:lstStyle/>
          <a:p>
            <a:pPr marL="265176" indent="-265176" fontAlgn="auto">
              <a:spcAft>
                <a:spcPts val="0"/>
              </a:spcAft>
              <a:buFont typeface="Wingdings 2"/>
              <a:buChar char=""/>
              <a:defRPr/>
            </a:pPr>
            <a:r>
              <a:rPr lang="en-US" dirty="0" smtClean="0"/>
              <a:t>Reason for patient visit: sneezing, runny nose, stuffy nose, cough, sore throat and fever.</a:t>
            </a:r>
          </a:p>
          <a:p>
            <a:pPr marL="265176" indent="-265176" fontAlgn="auto">
              <a:spcAft>
                <a:spcPts val="0"/>
              </a:spcAft>
              <a:buFont typeface="Wingdings 2"/>
              <a:buChar char=""/>
              <a:defRPr/>
            </a:pPr>
            <a:endParaRPr lang="en-US" dirty="0"/>
          </a:p>
          <a:p>
            <a:pPr marL="265176" indent="-265176" fontAlgn="auto">
              <a:spcAft>
                <a:spcPts val="0"/>
              </a:spcAft>
              <a:buFont typeface="Wingdings 2"/>
              <a:buChar char=""/>
              <a:defRPr/>
            </a:pPr>
            <a:r>
              <a:rPr lang="en-US" dirty="0" smtClean="0"/>
              <a:t>The aforementioned chief complaints for this patient are classic symptoms of which two conditions?</a:t>
            </a:r>
          </a:p>
          <a:p>
            <a:pPr marL="1024001" lvl="3" indent="-265176" fontAlgn="auto">
              <a:spcAft>
                <a:spcPts val="0"/>
              </a:spcAft>
              <a:buFont typeface="Wingdings 2"/>
              <a:buChar char=""/>
              <a:defRPr/>
            </a:pPr>
            <a:r>
              <a:rPr lang="en-US" sz="2000" dirty="0" smtClean="0"/>
              <a:t>Cold</a:t>
            </a:r>
          </a:p>
          <a:p>
            <a:pPr marL="1024001" lvl="3" indent="-265176" fontAlgn="auto">
              <a:spcAft>
                <a:spcPts val="0"/>
              </a:spcAft>
              <a:buFont typeface="Wingdings 2"/>
              <a:buChar char=""/>
              <a:defRPr/>
            </a:pPr>
            <a:r>
              <a:rPr lang="en-US" sz="2000" dirty="0" smtClean="0"/>
              <a:t>Allergies</a:t>
            </a:r>
          </a:p>
          <a:p>
            <a:pPr marL="1024001" lvl="3" indent="-265176" fontAlgn="auto">
              <a:spcAft>
                <a:spcPts val="0"/>
              </a:spcAft>
              <a:buFont typeface="Wingdings 2"/>
              <a:buChar char=""/>
              <a:defRPr/>
            </a:pPr>
            <a:endParaRPr lang="en-US" sz="2000" dirty="0"/>
          </a:p>
          <a:p>
            <a:pPr marL="265176" indent="-265176" fontAlgn="auto">
              <a:spcAft>
                <a:spcPts val="0"/>
              </a:spcAft>
              <a:buFont typeface="Wingdings 2"/>
              <a:buChar char=""/>
              <a:defRPr/>
            </a:pPr>
            <a:r>
              <a:rPr lang="en-US" sz="2900" dirty="0" smtClean="0"/>
              <a:t>How will you make your final conclusion?</a:t>
            </a:r>
          </a:p>
          <a:p>
            <a:pPr marL="282575" lvl="1" indent="0" fontAlgn="auto">
              <a:spcAft>
                <a:spcPts val="0"/>
              </a:spcAft>
              <a:buNone/>
              <a:defRPr/>
            </a:pPr>
            <a:endParaRPr lang="en-US" sz="600" dirty="0"/>
          </a:p>
          <a:p>
            <a:pPr marL="0" indent="0" fontAlgn="auto">
              <a:spcAft>
                <a:spcPts val="0"/>
              </a:spcAft>
              <a:buFont typeface="Wingdings 2"/>
              <a:buNone/>
              <a:defRPr/>
            </a:pPr>
            <a:endParaRPr lang="en-US" sz="2000" dirty="0" smtClean="0"/>
          </a:p>
          <a:p>
            <a:pPr marL="548640" lvl="1" indent="-201168" fontAlgn="auto">
              <a:spcAft>
                <a:spcPts val="0"/>
              </a:spcAft>
              <a:buFont typeface="Arial"/>
              <a:buChar char="•"/>
              <a:defRPr/>
            </a:pPr>
            <a:endParaRPr lang="en-US" sz="2000" dirty="0" smtClean="0"/>
          </a:p>
        </p:txBody>
      </p:sp>
    </p:spTree>
    <p:extLst>
      <p:ext uri="{BB962C8B-B14F-4D97-AF65-F5344CB8AC3E}">
        <p14:creationId xmlns:p14="http://schemas.microsoft.com/office/powerpoint/2010/main" val="301976629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4" end="4"/>
                                            </p:txEl>
                                          </p:spTgt>
                                        </p:tgtEl>
                                        <p:attrNameLst>
                                          <p:attrName>style.visibility</p:attrName>
                                        </p:attrNameLst>
                                      </p:cBhvr>
                                      <p:to>
                                        <p:strVal val="visible"/>
                                      </p:to>
                                    </p:set>
                                    <p:anim calcmode="lin" valueType="num">
                                      <p:cBhvr additive="base">
                                        <p:cTn id="1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81000" y="533400"/>
            <a:ext cx="8382000" cy="609600"/>
          </a:xfrm>
        </p:spPr>
        <p:txBody>
          <a:bodyPr/>
          <a:lstStyle/>
          <a:p>
            <a:r>
              <a:rPr lang="en-US" sz="3000" dirty="0" smtClean="0"/>
              <a:t>Making a Differential Diagnosis</a:t>
            </a:r>
          </a:p>
        </p:txBody>
      </p:sp>
      <p:sp>
        <p:nvSpPr>
          <p:cNvPr id="3" name="Content Placeholder 2"/>
          <p:cNvSpPr>
            <a:spLocks noGrp="1"/>
          </p:cNvSpPr>
          <p:nvPr>
            <p:ph idx="1"/>
          </p:nvPr>
        </p:nvSpPr>
        <p:spPr>
          <a:xfrm>
            <a:off x="503238" y="1295400"/>
            <a:ext cx="8183562" cy="4721225"/>
          </a:xfrm>
        </p:spPr>
        <p:txBody>
          <a:bodyPr>
            <a:normAutofit/>
          </a:bodyPr>
          <a:lstStyle/>
          <a:p>
            <a:pPr marL="265176" indent="-265176" fontAlgn="auto">
              <a:spcAft>
                <a:spcPts val="0"/>
              </a:spcAft>
              <a:buFont typeface="Wingdings 2"/>
              <a:buChar char=""/>
              <a:defRPr/>
            </a:pPr>
            <a:r>
              <a:rPr lang="en-US" dirty="0" smtClean="0"/>
              <a:t>Remember, a differential diagnosis is a </a:t>
            </a:r>
            <a:r>
              <a:rPr lang="en-US" dirty="0"/>
              <a:t>process of elimination, aiming to reach the point where only </a:t>
            </a:r>
            <a:r>
              <a:rPr lang="en-US" dirty="0" smtClean="0"/>
              <a:t>one </a:t>
            </a:r>
            <a:r>
              <a:rPr lang="en-US" dirty="0"/>
              <a:t>disease or condition remains likely</a:t>
            </a:r>
            <a:r>
              <a:rPr lang="en-US" dirty="0" smtClean="0"/>
              <a:t>.</a:t>
            </a:r>
          </a:p>
          <a:p>
            <a:pPr marL="265176" indent="-265176" fontAlgn="auto">
              <a:spcAft>
                <a:spcPts val="0"/>
              </a:spcAft>
              <a:buFont typeface="Wingdings 2"/>
              <a:buChar char=""/>
              <a:defRPr/>
            </a:pPr>
            <a:endParaRPr lang="en-US" sz="600" dirty="0"/>
          </a:p>
          <a:p>
            <a:pPr fontAlgn="auto">
              <a:spcAft>
                <a:spcPts val="0"/>
              </a:spcAft>
              <a:defRPr/>
            </a:pPr>
            <a:endParaRPr lang="en-US" dirty="0" smtClean="0"/>
          </a:p>
          <a:p>
            <a:pPr marL="347472" lvl="1" indent="0" fontAlgn="auto">
              <a:spcAft>
                <a:spcPts val="0"/>
              </a:spcAft>
              <a:buNone/>
              <a:defRPr/>
            </a:pPr>
            <a:endParaRPr lang="en-US" sz="2000" dirty="0" smtClean="0"/>
          </a:p>
        </p:txBody>
      </p:sp>
      <p:graphicFrame>
        <p:nvGraphicFramePr>
          <p:cNvPr id="2" name="Table 1"/>
          <p:cNvGraphicFramePr>
            <a:graphicFrameLocks noGrp="1"/>
          </p:cNvGraphicFramePr>
          <p:nvPr>
            <p:extLst>
              <p:ext uri="{D42A27DB-BD31-4B8C-83A1-F6EECF244321}">
                <p14:modId xmlns:p14="http://schemas.microsoft.com/office/powerpoint/2010/main" val="3243164545"/>
              </p:ext>
            </p:extLst>
          </p:nvPr>
        </p:nvGraphicFramePr>
        <p:xfrm>
          <a:off x="2209800" y="2971800"/>
          <a:ext cx="4572000" cy="3124201"/>
        </p:xfrm>
        <a:graphic>
          <a:graphicData uri="http://schemas.openxmlformats.org/drawingml/2006/table">
            <a:tbl>
              <a:tblPr>
                <a:tableStyleId>{D7AC3CCA-C797-4891-BE02-D94E43425B78}</a:tableStyleId>
              </a:tblPr>
              <a:tblGrid>
                <a:gridCol w="2154621"/>
                <a:gridCol w="1313793"/>
                <a:gridCol w="1103586"/>
              </a:tblGrid>
              <a:tr h="315881">
                <a:tc>
                  <a:txBody>
                    <a:bodyPr/>
                    <a:lstStyle/>
                    <a:p>
                      <a:pPr algn="ctr" fontAlgn="t"/>
                      <a:r>
                        <a:rPr lang="en-US" sz="1200" b="1" u="sng" dirty="0" smtClean="0">
                          <a:solidFill>
                            <a:schemeClr val="bg2">
                              <a:lumMod val="10000"/>
                            </a:schemeClr>
                          </a:solidFill>
                          <a:effectLst>
                            <a:outerShdw blurRad="38100" dist="38100" dir="2700000" algn="tl">
                              <a:srgbClr val="000000">
                                <a:alpha val="43137"/>
                              </a:srgbClr>
                            </a:outerShdw>
                          </a:effectLst>
                        </a:rPr>
                        <a:t>Symptom</a:t>
                      </a:r>
                      <a:endParaRPr lang="en-US" sz="1200" b="1" u="sng" dirty="0">
                        <a:solidFill>
                          <a:schemeClr val="bg2">
                            <a:lumMod val="10000"/>
                          </a:schemeClr>
                        </a:solidFill>
                        <a:effectLst>
                          <a:outerShdw blurRad="38100" dist="38100" dir="2700000" algn="tl">
                            <a:srgbClr val="000000">
                              <a:alpha val="43137"/>
                            </a:srgbClr>
                          </a:outerShdw>
                        </a:effectLst>
                      </a:endParaRPr>
                    </a:p>
                  </a:txBody>
                  <a:tcPr marL="82270" marR="82270" marT="41135" marB="41135"/>
                </a:tc>
                <a:tc>
                  <a:txBody>
                    <a:bodyPr/>
                    <a:lstStyle/>
                    <a:p>
                      <a:pPr algn="ctr" fontAlgn="t"/>
                      <a:r>
                        <a:rPr lang="en-US" sz="1200" b="1" u="sng" dirty="0" smtClean="0">
                          <a:solidFill>
                            <a:schemeClr val="bg2">
                              <a:lumMod val="10000"/>
                            </a:schemeClr>
                          </a:solidFill>
                          <a:effectLst>
                            <a:outerShdw blurRad="38100" dist="38100" dir="2700000" algn="tl">
                              <a:srgbClr val="000000">
                                <a:alpha val="43137"/>
                              </a:srgbClr>
                            </a:outerShdw>
                          </a:effectLst>
                        </a:rPr>
                        <a:t>Cold</a:t>
                      </a:r>
                      <a:endParaRPr lang="en-US" sz="1200" b="1" u="sng" dirty="0">
                        <a:solidFill>
                          <a:schemeClr val="bg2">
                            <a:lumMod val="10000"/>
                          </a:schemeClr>
                        </a:solidFill>
                        <a:effectLst>
                          <a:outerShdw blurRad="38100" dist="38100" dir="2700000" algn="tl">
                            <a:srgbClr val="000000">
                              <a:alpha val="43137"/>
                            </a:srgbClr>
                          </a:outerShdw>
                        </a:effectLst>
                      </a:endParaRPr>
                    </a:p>
                  </a:txBody>
                  <a:tcPr marL="82270" marR="82270" marT="41135" marB="41135"/>
                </a:tc>
                <a:tc>
                  <a:txBody>
                    <a:bodyPr/>
                    <a:lstStyle/>
                    <a:p>
                      <a:pPr algn="ctr" fontAlgn="t"/>
                      <a:r>
                        <a:rPr lang="en-US" sz="1200" b="1" u="sng" dirty="0" smtClean="0">
                          <a:solidFill>
                            <a:schemeClr val="bg2">
                              <a:lumMod val="10000"/>
                            </a:schemeClr>
                          </a:solidFill>
                          <a:effectLst>
                            <a:outerShdw blurRad="38100" dist="38100" dir="2700000" algn="tl">
                              <a:srgbClr val="000000">
                                <a:alpha val="43137"/>
                              </a:srgbClr>
                            </a:outerShdw>
                          </a:effectLst>
                        </a:rPr>
                        <a:t>Allergy</a:t>
                      </a:r>
                      <a:endParaRPr lang="en-US" sz="1200" b="1" u="sng" dirty="0">
                        <a:solidFill>
                          <a:schemeClr val="bg2">
                            <a:lumMod val="10000"/>
                          </a:schemeClr>
                        </a:solidFill>
                        <a:effectLst>
                          <a:outerShdw blurRad="38100" dist="38100" dir="2700000" algn="tl">
                            <a:srgbClr val="000000">
                              <a:alpha val="43137"/>
                            </a:srgbClr>
                          </a:outerShdw>
                        </a:effectLst>
                      </a:endParaRPr>
                    </a:p>
                  </a:txBody>
                  <a:tcPr marL="82270" marR="82270" marT="41135" marB="41135"/>
                </a:tc>
              </a:tr>
              <a:tr h="315881">
                <a:tc>
                  <a:txBody>
                    <a:bodyPr/>
                    <a:lstStyle/>
                    <a:p>
                      <a:pPr fontAlgn="t"/>
                      <a:r>
                        <a:rPr lang="en-US" sz="1200" dirty="0" smtClean="0">
                          <a:solidFill>
                            <a:schemeClr val="bg2">
                              <a:lumMod val="10000"/>
                            </a:schemeClr>
                          </a:solidFill>
                          <a:effectLst/>
                        </a:rPr>
                        <a:t>Cough</a:t>
                      </a:r>
                      <a:endParaRPr lang="en-US" sz="1200" dirty="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Usually</a:t>
                      </a:r>
                      <a:endParaRPr lang="en-US" sz="120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Sometimes</a:t>
                      </a:r>
                      <a:endParaRPr lang="en-US" sz="1200" dirty="0">
                        <a:solidFill>
                          <a:schemeClr val="bg2">
                            <a:lumMod val="10000"/>
                          </a:schemeClr>
                        </a:solidFill>
                        <a:effectLst/>
                      </a:endParaRPr>
                    </a:p>
                  </a:txBody>
                  <a:tcPr marL="82270" marR="82270" marT="41135" marB="41135"/>
                </a:tc>
              </a:tr>
              <a:tr h="281272">
                <a:tc>
                  <a:txBody>
                    <a:bodyPr/>
                    <a:lstStyle/>
                    <a:p>
                      <a:pPr fontAlgn="t"/>
                      <a:r>
                        <a:rPr lang="en-US" sz="1200" smtClean="0">
                          <a:solidFill>
                            <a:schemeClr val="bg2">
                              <a:lumMod val="10000"/>
                            </a:schemeClr>
                          </a:solidFill>
                          <a:effectLst/>
                        </a:rPr>
                        <a:t>General aches and pains</a:t>
                      </a:r>
                      <a:endParaRPr lang="en-US" sz="1200" dirty="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Sometimes</a:t>
                      </a:r>
                      <a:endParaRPr lang="en-US" sz="1200" dirty="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Never</a:t>
                      </a:r>
                      <a:endParaRPr lang="en-US" sz="1200">
                        <a:solidFill>
                          <a:schemeClr val="bg2">
                            <a:lumMod val="10000"/>
                          </a:schemeClr>
                        </a:solidFill>
                        <a:effectLst/>
                      </a:endParaRPr>
                    </a:p>
                  </a:txBody>
                  <a:tcPr marL="82270" marR="82270" marT="41135" marB="41135"/>
                </a:tc>
              </a:tr>
              <a:tr h="315881">
                <a:tc>
                  <a:txBody>
                    <a:bodyPr/>
                    <a:lstStyle/>
                    <a:p>
                      <a:pPr fontAlgn="t"/>
                      <a:r>
                        <a:rPr lang="en-US" sz="1200" smtClean="0">
                          <a:solidFill>
                            <a:schemeClr val="bg2">
                              <a:lumMod val="10000"/>
                            </a:schemeClr>
                          </a:solidFill>
                          <a:effectLst/>
                        </a:rPr>
                        <a:t>Fatigue</a:t>
                      </a:r>
                      <a:endParaRPr lang="en-US" sz="120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Sometimes</a:t>
                      </a:r>
                      <a:endParaRPr lang="en-US" sz="1200" dirty="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Sometimes</a:t>
                      </a:r>
                      <a:endParaRPr lang="en-US" sz="1200">
                        <a:solidFill>
                          <a:schemeClr val="bg2">
                            <a:lumMod val="10000"/>
                          </a:schemeClr>
                        </a:solidFill>
                        <a:effectLst/>
                      </a:endParaRPr>
                    </a:p>
                  </a:txBody>
                  <a:tcPr marL="82270" marR="82270" marT="41135" marB="41135"/>
                </a:tc>
              </a:tr>
              <a:tr h="315881">
                <a:tc>
                  <a:txBody>
                    <a:bodyPr/>
                    <a:lstStyle/>
                    <a:p>
                      <a:pPr fontAlgn="t"/>
                      <a:r>
                        <a:rPr lang="en-US" sz="1200" smtClean="0">
                          <a:solidFill>
                            <a:schemeClr val="bg2">
                              <a:lumMod val="10000"/>
                            </a:schemeClr>
                          </a:solidFill>
                          <a:effectLst/>
                        </a:rPr>
                        <a:t>Itchy eyes</a:t>
                      </a:r>
                      <a:endParaRPr lang="en-US" sz="120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Rarely</a:t>
                      </a:r>
                      <a:endParaRPr lang="en-US" sz="1200" dirty="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Usually</a:t>
                      </a:r>
                      <a:endParaRPr lang="en-US" sz="1200">
                        <a:solidFill>
                          <a:schemeClr val="bg2">
                            <a:lumMod val="10000"/>
                          </a:schemeClr>
                        </a:solidFill>
                        <a:effectLst/>
                      </a:endParaRPr>
                    </a:p>
                  </a:txBody>
                  <a:tcPr marL="82270" marR="82270" marT="41135" marB="41135"/>
                </a:tc>
              </a:tr>
              <a:tr h="315881">
                <a:tc>
                  <a:txBody>
                    <a:bodyPr/>
                    <a:lstStyle/>
                    <a:p>
                      <a:pPr fontAlgn="t"/>
                      <a:r>
                        <a:rPr lang="en-US" sz="1200" smtClean="0">
                          <a:solidFill>
                            <a:schemeClr val="bg2">
                              <a:lumMod val="10000"/>
                            </a:schemeClr>
                          </a:solidFill>
                          <a:effectLst/>
                        </a:rPr>
                        <a:t>Sneezing</a:t>
                      </a:r>
                      <a:endParaRPr lang="en-US" sz="120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Usually</a:t>
                      </a:r>
                      <a:endParaRPr lang="en-US" sz="1200" dirty="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Usually</a:t>
                      </a:r>
                      <a:endParaRPr lang="en-US" sz="1200" dirty="0">
                        <a:solidFill>
                          <a:schemeClr val="bg2">
                            <a:lumMod val="10000"/>
                          </a:schemeClr>
                        </a:solidFill>
                        <a:effectLst/>
                      </a:endParaRPr>
                    </a:p>
                  </a:txBody>
                  <a:tcPr marL="82270" marR="82270" marT="41135" marB="41135"/>
                </a:tc>
              </a:tr>
              <a:tr h="315881">
                <a:tc>
                  <a:txBody>
                    <a:bodyPr/>
                    <a:lstStyle/>
                    <a:p>
                      <a:pPr fontAlgn="t"/>
                      <a:r>
                        <a:rPr lang="en-US" sz="1200" dirty="0" smtClean="0">
                          <a:solidFill>
                            <a:schemeClr val="bg2">
                              <a:lumMod val="10000"/>
                            </a:schemeClr>
                          </a:solidFill>
                          <a:effectLst/>
                        </a:rPr>
                        <a:t>Sore throat</a:t>
                      </a:r>
                      <a:endParaRPr lang="en-US" sz="1200" dirty="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Usually</a:t>
                      </a:r>
                      <a:endParaRPr lang="en-US" sz="1200" dirty="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Sometimes</a:t>
                      </a:r>
                      <a:endParaRPr lang="en-US" sz="1200" dirty="0">
                        <a:solidFill>
                          <a:schemeClr val="bg2">
                            <a:lumMod val="10000"/>
                          </a:schemeClr>
                        </a:solidFill>
                        <a:effectLst/>
                      </a:endParaRPr>
                    </a:p>
                  </a:txBody>
                  <a:tcPr marL="82270" marR="82270" marT="41135" marB="41135"/>
                </a:tc>
              </a:tr>
              <a:tr h="315881">
                <a:tc>
                  <a:txBody>
                    <a:bodyPr/>
                    <a:lstStyle/>
                    <a:p>
                      <a:pPr fontAlgn="t"/>
                      <a:r>
                        <a:rPr lang="en-US" sz="1200" smtClean="0">
                          <a:solidFill>
                            <a:schemeClr val="bg2">
                              <a:lumMod val="10000"/>
                            </a:schemeClr>
                          </a:solidFill>
                          <a:effectLst/>
                        </a:rPr>
                        <a:t>Runny nose</a:t>
                      </a:r>
                      <a:endParaRPr lang="en-US" sz="1200">
                        <a:solidFill>
                          <a:schemeClr val="bg2">
                            <a:lumMod val="10000"/>
                          </a:schemeClr>
                        </a:solidFill>
                        <a:effectLst/>
                      </a:endParaRPr>
                    </a:p>
                  </a:txBody>
                  <a:tcPr marL="82270" marR="82270" marT="41135" marB="41135"/>
                </a:tc>
                <a:tc>
                  <a:txBody>
                    <a:bodyPr/>
                    <a:lstStyle/>
                    <a:p>
                      <a:pPr fontAlgn="t"/>
                      <a:r>
                        <a:rPr lang="en-US" sz="1200" smtClean="0">
                          <a:solidFill>
                            <a:schemeClr val="bg2">
                              <a:lumMod val="10000"/>
                            </a:schemeClr>
                          </a:solidFill>
                          <a:effectLst/>
                        </a:rPr>
                        <a:t>Usually</a:t>
                      </a:r>
                      <a:endParaRPr lang="en-US" sz="120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Usually</a:t>
                      </a:r>
                      <a:endParaRPr lang="en-US" sz="1200" dirty="0">
                        <a:solidFill>
                          <a:schemeClr val="bg2">
                            <a:lumMod val="10000"/>
                          </a:schemeClr>
                        </a:solidFill>
                        <a:effectLst/>
                      </a:endParaRPr>
                    </a:p>
                  </a:txBody>
                  <a:tcPr marL="82270" marR="82270" marT="41135" marB="41135"/>
                </a:tc>
              </a:tr>
              <a:tr h="315881">
                <a:tc>
                  <a:txBody>
                    <a:bodyPr/>
                    <a:lstStyle/>
                    <a:p>
                      <a:pPr fontAlgn="t"/>
                      <a:r>
                        <a:rPr lang="en-US" sz="1200" dirty="0" smtClean="0">
                          <a:solidFill>
                            <a:schemeClr val="bg2">
                              <a:lumMod val="10000"/>
                            </a:schemeClr>
                          </a:solidFill>
                          <a:effectLst/>
                        </a:rPr>
                        <a:t>Stuffy nose</a:t>
                      </a:r>
                      <a:endParaRPr lang="en-US" sz="1200" dirty="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Usually</a:t>
                      </a:r>
                      <a:endParaRPr lang="en-US" sz="1200" dirty="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Usually</a:t>
                      </a:r>
                      <a:endParaRPr lang="en-US" sz="1200" dirty="0">
                        <a:solidFill>
                          <a:schemeClr val="bg2">
                            <a:lumMod val="10000"/>
                          </a:schemeClr>
                        </a:solidFill>
                        <a:effectLst/>
                      </a:endParaRPr>
                    </a:p>
                  </a:txBody>
                  <a:tcPr marL="82270" marR="82270" marT="41135" marB="41135"/>
                </a:tc>
              </a:tr>
              <a:tr h="315881">
                <a:tc>
                  <a:txBody>
                    <a:bodyPr/>
                    <a:lstStyle/>
                    <a:p>
                      <a:pPr fontAlgn="t"/>
                      <a:r>
                        <a:rPr lang="en-US" sz="1200" dirty="0" smtClean="0">
                          <a:solidFill>
                            <a:schemeClr val="bg2">
                              <a:lumMod val="10000"/>
                            </a:schemeClr>
                          </a:solidFill>
                          <a:effectLst/>
                        </a:rPr>
                        <a:t>Fever</a:t>
                      </a:r>
                      <a:endParaRPr lang="en-US" sz="1200" dirty="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Rarely</a:t>
                      </a:r>
                      <a:endParaRPr lang="en-US" sz="1200" dirty="0">
                        <a:solidFill>
                          <a:schemeClr val="bg2">
                            <a:lumMod val="10000"/>
                          </a:schemeClr>
                        </a:solidFill>
                        <a:effectLst/>
                      </a:endParaRPr>
                    </a:p>
                  </a:txBody>
                  <a:tcPr marL="82270" marR="82270" marT="41135" marB="41135"/>
                </a:tc>
                <a:tc>
                  <a:txBody>
                    <a:bodyPr/>
                    <a:lstStyle/>
                    <a:p>
                      <a:pPr fontAlgn="t"/>
                      <a:r>
                        <a:rPr lang="en-US" sz="1200" dirty="0" smtClean="0">
                          <a:solidFill>
                            <a:schemeClr val="bg2">
                              <a:lumMod val="10000"/>
                            </a:schemeClr>
                          </a:solidFill>
                          <a:effectLst/>
                        </a:rPr>
                        <a:t>Never</a:t>
                      </a:r>
                      <a:endParaRPr lang="en-US" sz="1200" dirty="0">
                        <a:solidFill>
                          <a:schemeClr val="bg2">
                            <a:lumMod val="10000"/>
                          </a:schemeClr>
                        </a:solidFill>
                        <a:effectLst/>
                      </a:endParaRPr>
                    </a:p>
                  </a:txBody>
                  <a:tcPr marL="82270" marR="82270" marT="41135" marB="41135"/>
                </a:tc>
              </a:tr>
            </a:tbl>
          </a:graphicData>
        </a:graphic>
      </p:graphicFrame>
      <p:sp>
        <p:nvSpPr>
          <p:cNvPr id="4" name="Rectangle 3"/>
          <p:cNvSpPr/>
          <p:nvPr/>
        </p:nvSpPr>
        <p:spPr>
          <a:xfrm>
            <a:off x="2242226" y="5448300"/>
            <a:ext cx="4310974" cy="266700"/>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2242226" y="5143500"/>
            <a:ext cx="4310974" cy="304800"/>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2242226" y="4547680"/>
            <a:ext cx="4310974" cy="245623"/>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2242226" y="3276600"/>
            <a:ext cx="4310974" cy="228600"/>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p:nvSpPr>
        <p:spPr>
          <a:xfrm>
            <a:off x="2260060" y="4800600"/>
            <a:ext cx="4293140" cy="304800"/>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2242226" y="5735671"/>
            <a:ext cx="4310974" cy="266700"/>
          </a:xfrm>
          <a:prstGeom prst="rect">
            <a:avLst/>
          </a:prstGeom>
          <a:noFill/>
          <a:ln w="28575">
            <a:solidFill>
              <a:schemeClr val="accent1">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2057400" y="6140252"/>
            <a:ext cx="4965970" cy="246221"/>
          </a:xfrm>
          <a:prstGeom prst="rect">
            <a:avLst/>
          </a:prstGeom>
        </p:spPr>
        <p:txBody>
          <a:bodyPr wrap="square">
            <a:spAutoFit/>
          </a:bodyPr>
          <a:lstStyle/>
          <a:p>
            <a:r>
              <a:rPr lang="en-US" sz="1000" i="1" dirty="0">
                <a:solidFill>
                  <a:srgbClr val="002060"/>
                </a:solidFill>
              </a:rPr>
              <a:t>Adapted from National Institute of Allergy and Infectious Diseases, </a:t>
            </a:r>
            <a:r>
              <a:rPr lang="en-US" sz="1000" i="1" dirty="0" smtClean="0">
                <a:solidFill>
                  <a:srgbClr val="002060"/>
                </a:solidFill>
              </a:rPr>
              <a:t>2008- </a:t>
            </a:r>
            <a:r>
              <a:rPr lang="en-US" sz="1000" i="1" dirty="0" err="1" smtClean="0">
                <a:solidFill>
                  <a:srgbClr val="002060"/>
                </a:solidFill>
              </a:rPr>
              <a:t>MayoClinic</a:t>
            </a:r>
            <a:endParaRPr lang="en-US" sz="1000" i="1" dirty="0">
              <a:solidFill>
                <a:srgbClr val="002060"/>
              </a:solidFill>
            </a:endParaRPr>
          </a:p>
        </p:txBody>
      </p:sp>
    </p:spTree>
    <p:extLst>
      <p:ext uri="{BB962C8B-B14F-4D97-AF65-F5344CB8AC3E}">
        <p14:creationId xmlns:p14="http://schemas.microsoft.com/office/powerpoint/2010/main" val="2567206641"/>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0-#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par>
                                <p:cTn id="9" presetID="2" presetClass="entr" presetSubtype="8"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0-#ppt_w/2"/>
                                          </p:val>
                                        </p:tav>
                                        <p:tav tm="100000">
                                          <p:val>
                                            <p:strVal val="#ppt_x"/>
                                          </p:val>
                                        </p:tav>
                                      </p:tavLst>
                                    </p:anim>
                                    <p:anim calcmode="lin" valueType="num">
                                      <p:cBhvr additive="base">
                                        <p:cTn id="12" dur="500" fill="hold"/>
                                        <p:tgtEl>
                                          <p:spTgt spid="7"/>
                                        </p:tgtEl>
                                        <p:attrNameLst>
                                          <p:attrName>ppt_y</p:attrName>
                                        </p:attrNameLst>
                                      </p:cBhvr>
                                      <p:tavLst>
                                        <p:tav tm="0">
                                          <p:val>
                                            <p:strVal val="#ppt_y"/>
                                          </p:val>
                                        </p:tav>
                                        <p:tav tm="100000">
                                          <p:val>
                                            <p:strVal val="#ppt_y"/>
                                          </p:val>
                                        </p:tav>
                                      </p:tavLst>
                                    </p:anim>
                                  </p:childTnLst>
                                </p:cTn>
                              </p:par>
                              <p:par>
                                <p:cTn id="13" presetID="2" presetClass="entr" presetSubtype="8"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anim calcmode="lin" valueType="num">
                                      <p:cBhvr additive="base">
                                        <p:cTn id="15" dur="500" fill="hold"/>
                                        <p:tgtEl>
                                          <p:spTgt spid="9"/>
                                        </p:tgtEl>
                                        <p:attrNameLst>
                                          <p:attrName>ppt_x</p:attrName>
                                        </p:attrNameLst>
                                      </p:cBhvr>
                                      <p:tavLst>
                                        <p:tav tm="0">
                                          <p:val>
                                            <p:strVal val="0-#ppt_w/2"/>
                                          </p:val>
                                        </p:tav>
                                        <p:tav tm="100000">
                                          <p:val>
                                            <p:strVal val="#ppt_x"/>
                                          </p:val>
                                        </p:tav>
                                      </p:tavLst>
                                    </p:anim>
                                    <p:anim calcmode="lin" valueType="num">
                                      <p:cBhvr additive="base">
                                        <p:cTn id="16" dur="500" fill="hold"/>
                                        <p:tgtEl>
                                          <p:spTgt spid="9"/>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0-#ppt_w/2"/>
                                          </p:val>
                                        </p:tav>
                                        <p:tav tm="100000">
                                          <p:val>
                                            <p:strVal val="#ppt_x"/>
                                          </p:val>
                                        </p:tav>
                                      </p:tavLst>
                                    </p:anim>
                                    <p:anim calcmode="lin" valueType="num">
                                      <p:cBhvr additive="base">
                                        <p:cTn id="20" dur="500" fill="hold"/>
                                        <p:tgtEl>
                                          <p:spTgt spid="6"/>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0-#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P spid="8" grpId="0" animBg="1"/>
      <p:bldP spid="9" grpId="0" animBg="1"/>
      <p:bldP spid="11"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le 1"/>
          <p:cNvSpPr>
            <a:spLocks noGrp="1"/>
          </p:cNvSpPr>
          <p:nvPr>
            <p:ph type="title"/>
          </p:nvPr>
        </p:nvSpPr>
        <p:spPr>
          <a:xfrm>
            <a:off x="381000" y="533400"/>
            <a:ext cx="8382000" cy="609600"/>
          </a:xfrm>
        </p:spPr>
        <p:txBody>
          <a:bodyPr/>
          <a:lstStyle/>
          <a:p>
            <a:r>
              <a:rPr lang="en-US" sz="3000" dirty="0" smtClean="0"/>
              <a:t>Making a Differential Diagnosis</a:t>
            </a:r>
          </a:p>
        </p:txBody>
      </p:sp>
      <p:sp>
        <p:nvSpPr>
          <p:cNvPr id="3" name="Content Placeholder 2"/>
          <p:cNvSpPr>
            <a:spLocks noGrp="1"/>
          </p:cNvSpPr>
          <p:nvPr>
            <p:ph idx="1"/>
          </p:nvPr>
        </p:nvSpPr>
        <p:spPr>
          <a:xfrm>
            <a:off x="503238" y="1295400"/>
            <a:ext cx="8183562" cy="4721225"/>
          </a:xfrm>
        </p:spPr>
        <p:txBody>
          <a:bodyPr>
            <a:normAutofit/>
          </a:bodyPr>
          <a:lstStyle/>
          <a:p>
            <a:pPr marL="265176" indent="-265176" fontAlgn="auto">
              <a:spcAft>
                <a:spcPts val="0"/>
              </a:spcAft>
              <a:buFont typeface="Wingdings 2"/>
              <a:buChar char=""/>
              <a:defRPr/>
            </a:pPr>
            <a:r>
              <a:rPr lang="en-US" dirty="0" smtClean="0"/>
              <a:t>What is your diagnosis?</a:t>
            </a:r>
          </a:p>
          <a:p>
            <a:pPr marL="547751" lvl="1" indent="-265176" fontAlgn="auto">
              <a:spcAft>
                <a:spcPts val="0"/>
              </a:spcAft>
              <a:buFont typeface="Wingdings 2"/>
              <a:buChar char=""/>
              <a:defRPr/>
            </a:pPr>
            <a:r>
              <a:rPr lang="en-US" sz="2000" dirty="0" smtClean="0"/>
              <a:t>The patient has a </a:t>
            </a:r>
            <a:r>
              <a:rPr lang="en-US" sz="2000" b="1" dirty="0" smtClean="0"/>
              <a:t>cold</a:t>
            </a:r>
          </a:p>
          <a:p>
            <a:pPr marL="282575" lvl="1" indent="0" fontAlgn="auto">
              <a:spcAft>
                <a:spcPts val="0"/>
              </a:spcAft>
              <a:buNone/>
              <a:defRPr/>
            </a:pPr>
            <a:endParaRPr lang="en-US" sz="2000" dirty="0"/>
          </a:p>
          <a:p>
            <a:pPr marL="265176" indent="-265176" fontAlgn="auto">
              <a:spcAft>
                <a:spcPts val="0"/>
              </a:spcAft>
              <a:buFont typeface="Wingdings 2"/>
              <a:buChar char=""/>
              <a:defRPr/>
            </a:pPr>
            <a:r>
              <a:rPr lang="en-US" sz="2900" dirty="0" smtClean="0"/>
              <a:t>How did you make your final conclusion?</a:t>
            </a:r>
          </a:p>
          <a:p>
            <a:pPr marL="547751" lvl="1" indent="-265176" fontAlgn="auto">
              <a:spcAft>
                <a:spcPts val="0"/>
              </a:spcAft>
              <a:buFont typeface="Wingdings 2"/>
              <a:buChar char=""/>
              <a:defRPr/>
            </a:pPr>
            <a:r>
              <a:rPr lang="en-US" sz="2000" dirty="0"/>
              <a:t>A</a:t>
            </a:r>
            <a:r>
              <a:rPr lang="en-US" sz="2000" dirty="0" smtClean="0"/>
              <a:t>lthough most of the symptoms for colds and allergies are the same, we </a:t>
            </a:r>
            <a:r>
              <a:rPr lang="en-US" sz="2000" dirty="0"/>
              <a:t>concluded </a:t>
            </a:r>
            <a:r>
              <a:rPr lang="en-US" sz="2000" dirty="0" smtClean="0"/>
              <a:t>that the patient has a cold due to the presence of a fever </a:t>
            </a:r>
            <a:r>
              <a:rPr lang="en-US" sz="2000" dirty="0"/>
              <a:t>(</a:t>
            </a:r>
            <a:r>
              <a:rPr lang="en-US" sz="2000" dirty="0" smtClean="0"/>
              <a:t>never a symptom of allergies).  </a:t>
            </a:r>
            <a:endParaRPr lang="en-US" sz="600" dirty="0"/>
          </a:p>
          <a:p>
            <a:pPr marL="0" indent="0" fontAlgn="auto">
              <a:spcAft>
                <a:spcPts val="0"/>
              </a:spcAft>
              <a:buFont typeface="Wingdings 2"/>
              <a:buNone/>
              <a:defRPr/>
            </a:pPr>
            <a:endParaRPr lang="en-US" sz="2000" dirty="0" smtClean="0"/>
          </a:p>
          <a:p>
            <a:pPr marL="548640" lvl="1" indent="-201168" fontAlgn="auto">
              <a:spcAft>
                <a:spcPts val="0"/>
              </a:spcAft>
              <a:buFont typeface="Arial"/>
              <a:buChar char="•"/>
              <a:defRPr/>
            </a:pPr>
            <a:endParaRPr lang="en-US" sz="2000" dirty="0" smtClean="0"/>
          </a:p>
        </p:txBody>
      </p:sp>
    </p:spTree>
    <p:extLst>
      <p:ext uri="{BB962C8B-B14F-4D97-AF65-F5344CB8AC3E}">
        <p14:creationId xmlns:p14="http://schemas.microsoft.com/office/powerpoint/2010/main" val="3399373350"/>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80">
                                          <p:stCondLst>
                                            <p:cond delay="0"/>
                                          </p:stCondLst>
                                        </p:cTn>
                                        <p:tgtEl>
                                          <p:spTgt spid="3">
                                            <p:txEl>
                                              <p:pRg st="1" end="1"/>
                                            </p:txEl>
                                          </p:spTgt>
                                        </p:tgtEl>
                                      </p:cBhvr>
                                    </p:animEffect>
                                    <p:anim calcmode="lin" valueType="num">
                                      <p:cBhvr>
                                        <p:cTn id="8"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1" end="1"/>
                                            </p:txEl>
                                          </p:spTgt>
                                        </p:tgtEl>
                                      </p:cBhvr>
                                      <p:to x="100000" y="60000"/>
                                    </p:animScale>
                                    <p:animScale>
                                      <p:cBhvr>
                                        <p:cTn id="14" dur="166" decel="50000">
                                          <p:stCondLst>
                                            <p:cond delay="676"/>
                                          </p:stCondLst>
                                        </p:cTn>
                                        <p:tgtEl>
                                          <p:spTgt spid="3">
                                            <p:txEl>
                                              <p:pRg st="1" end="1"/>
                                            </p:txEl>
                                          </p:spTgt>
                                        </p:tgtEl>
                                      </p:cBhvr>
                                      <p:to x="100000" y="100000"/>
                                    </p:animScale>
                                    <p:animScale>
                                      <p:cBhvr>
                                        <p:cTn id="15" dur="26">
                                          <p:stCondLst>
                                            <p:cond delay="1312"/>
                                          </p:stCondLst>
                                        </p:cTn>
                                        <p:tgtEl>
                                          <p:spTgt spid="3">
                                            <p:txEl>
                                              <p:pRg st="1" end="1"/>
                                            </p:txEl>
                                          </p:spTgt>
                                        </p:tgtEl>
                                      </p:cBhvr>
                                      <p:to x="100000" y="80000"/>
                                    </p:animScale>
                                    <p:animScale>
                                      <p:cBhvr>
                                        <p:cTn id="16" dur="166" decel="50000">
                                          <p:stCondLst>
                                            <p:cond delay="1338"/>
                                          </p:stCondLst>
                                        </p:cTn>
                                        <p:tgtEl>
                                          <p:spTgt spid="3">
                                            <p:txEl>
                                              <p:pRg st="1" end="1"/>
                                            </p:txEl>
                                          </p:spTgt>
                                        </p:tgtEl>
                                      </p:cBhvr>
                                      <p:to x="100000" y="100000"/>
                                    </p:animScale>
                                    <p:animScale>
                                      <p:cBhvr>
                                        <p:cTn id="17" dur="26">
                                          <p:stCondLst>
                                            <p:cond delay="1642"/>
                                          </p:stCondLst>
                                        </p:cTn>
                                        <p:tgtEl>
                                          <p:spTgt spid="3">
                                            <p:txEl>
                                              <p:pRg st="1" end="1"/>
                                            </p:txEl>
                                          </p:spTgt>
                                        </p:tgtEl>
                                      </p:cBhvr>
                                      <p:to x="100000" y="90000"/>
                                    </p:animScale>
                                    <p:animScale>
                                      <p:cBhvr>
                                        <p:cTn id="18" dur="166" decel="50000">
                                          <p:stCondLst>
                                            <p:cond delay="1668"/>
                                          </p:stCondLst>
                                        </p:cTn>
                                        <p:tgtEl>
                                          <p:spTgt spid="3">
                                            <p:txEl>
                                              <p:pRg st="1" end="1"/>
                                            </p:txEl>
                                          </p:spTgt>
                                        </p:tgtEl>
                                      </p:cBhvr>
                                      <p:to x="100000" y="100000"/>
                                    </p:animScale>
                                    <p:animScale>
                                      <p:cBhvr>
                                        <p:cTn id="19" dur="26">
                                          <p:stCondLst>
                                            <p:cond delay="1808"/>
                                          </p:stCondLst>
                                        </p:cTn>
                                        <p:tgtEl>
                                          <p:spTgt spid="3">
                                            <p:txEl>
                                              <p:pRg st="1" end="1"/>
                                            </p:txEl>
                                          </p:spTgt>
                                        </p:tgtEl>
                                      </p:cBhvr>
                                      <p:to x="100000" y="95000"/>
                                    </p:animScale>
                                    <p:animScale>
                                      <p:cBhvr>
                                        <p:cTn id="20" dur="166" decel="50000">
                                          <p:stCondLst>
                                            <p:cond delay="1834"/>
                                          </p:stCondLst>
                                        </p:cTn>
                                        <p:tgtEl>
                                          <p:spTgt spid="3">
                                            <p:txEl>
                                              <p:pRg st="1" end="1"/>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6" presetClass="entr" presetSubtype="16"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circle(in)">
                                      <p:cBhvr>
                                        <p:cTn id="25"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le 1"/>
          <p:cNvSpPr>
            <a:spLocks noGrp="1"/>
          </p:cNvSpPr>
          <p:nvPr>
            <p:ph type="title"/>
          </p:nvPr>
        </p:nvSpPr>
        <p:spPr>
          <a:xfrm>
            <a:off x="381000" y="533400"/>
            <a:ext cx="8382000" cy="609600"/>
          </a:xfrm>
        </p:spPr>
        <p:txBody>
          <a:bodyPr/>
          <a:lstStyle/>
          <a:p>
            <a:r>
              <a:rPr lang="en-US" sz="3000" smtClean="0"/>
              <a:t>Are YOU ready to diagnose today’s patients?</a:t>
            </a:r>
          </a:p>
        </p:txBody>
      </p:sp>
      <p:sp>
        <p:nvSpPr>
          <p:cNvPr id="30722" name="Content Placeholder 2"/>
          <p:cNvSpPr>
            <a:spLocks noGrp="1"/>
          </p:cNvSpPr>
          <p:nvPr>
            <p:ph idx="1"/>
          </p:nvPr>
        </p:nvSpPr>
        <p:spPr>
          <a:xfrm>
            <a:off x="503238" y="1295400"/>
            <a:ext cx="8183562" cy="4721225"/>
          </a:xfrm>
        </p:spPr>
        <p:txBody>
          <a:bodyPr/>
          <a:lstStyle/>
          <a:p>
            <a:pPr marL="0" indent="0">
              <a:buFont typeface="Wingdings 2" pitchFamily="18" charset="2"/>
              <a:buNone/>
            </a:pPr>
            <a:endParaRPr lang="en-US" sz="2000" smtClean="0"/>
          </a:p>
          <a:p>
            <a:pPr lvl="1"/>
            <a:endParaRPr lang="en-US" sz="2000" smtClean="0"/>
          </a:p>
        </p:txBody>
      </p:sp>
      <p:pic>
        <p:nvPicPr>
          <p:cNvPr id="30723" name="Picture 9"/>
          <p:cNvPicPr>
            <a:picLocks noChangeAspect="1" noChangeArrowheads="1"/>
          </p:cNvPicPr>
          <p:nvPr/>
        </p:nvPicPr>
        <p:blipFill>
          <a:blip r:embed="rId3"/>
          <a:srcRect l="20313" t="13574" r="47108" b="33496"/>
          <a:stretch>
            <a:fillRect/>
          </a:stretch>
        </p:blipFill>
        <p:spPr bwMode="auto">
          <a:xfrm>
            <a:off x="3873500" y="3962400"/>
            <a:ext cx="1304925" cy="1619250"/>
          </a:xfrm>
          <a:prstGeom prst="rect">
            <a:avLst/>
          </a:prstGeom>
          <a:noFill/>
          <a:ln w="9525">
            <a:noFill/>
            <a:miter lim="800000"/>
            <a:headEnd/>
            <a:tailEnd/>
          </a:ln>
        </p:spPr>
      </p:pic>
      <p:pic>
        <p:nvPicPr>
          <p:cNvPr id="30724" name="Picture 10"/>
          <p:cNvPicPr>
            <a:picLocks noChangeAspect="1" noChangeArrowheads="1"/>
          </p:cNvPicPr>
          <p:nvPr/>
        </p:nvPicPr>
        <p:blipFill>
          <a:blip r:embed="rId4"/>
          <a:srcRect l="17735" t="4555" r="16573" b="42294"/>
          <a:stretch>
            <a:fillRect/>
          </a:stretch>
        </p:blipFill>
        <p:spPr bwMode="auto">
          <a:xfrm>
            <a:off x="1011238" y="4114800"/>
            <a:ext cx="1544637" cy="1666875"/>
          </a:xfrm>
          <a:prstGeom prst="rect">
            <a:avLst/>
          </a:prstGeom>
          <a:noFill/>
          <a:ln w="9525">
            <a:noFill/>
            <a:miter lim="800000"/>
            <a:headEnd/>
            <a:tailEnd/>
          </a:ln>
        </p:spPr>
      </p:pic>
      <p:pic>
        <p:nvPicPr>
          <p:cNvPr id="30725" name="Picture 11"/>
          <p:cNvPicPr>
            <a:picLocks noChangeAspect="1" noChangeArrowheads="1"/>
          </p:cNvPicPr>
          <p:nvPr/>
        </p:nvPicPr>
        <p:blipFill>
          <a:blip r:embed="rId5"/>
          <a:srcRect/>
          <a:stretch>
            <a:fillRect/>
          </a:stretch>
        </p:blipFill>
        <p:spPr bwMode="auto">
          <a:xfrm>
            <a:off x="979488" y="1558925"/>
            <a:ext cx="1476375" cy="1781175"/>
          </a:xfrm>
          <a:prstGeom prst="rect">
            <a:avLst/>
          </a:prstGeom>
          <a:noFill/>
          <a:ln w="9525">
            <a:noFill/>
            <a:miter lim="800000"/>
            <a:headEnd/>
            <a:tailEnd/>
          </a:ln>
        </p:spPr>
      </p:pic>
      <p:pic>
        <p:nvPicPr>
          <p:cNvPr id="30726" name="Picture 13"/>
          <p:cNvPicPr>
            <a:picLocks noChangeAspect="1" noChangeArrowheads="1"/>
          </p:cNvPicPr>
          <p:nvPr/>
        </p:nvPicPr>
        <p:blipFill>
          <a:blip r:embed="rId6"/>
          <a:srcRect l="21771" r="27292" b="35715"/>
          <a:stretch>
            <a:fillRect/>
          </a:stretch>
        </p:blipFill>
        <p:spPr bwMode="auto">
          <a:xfrm>
            <a:off x="6561139" y="1676400"/>
            <a:ext cx="1271974" cy="1663700"/>
          </a:xfrm>
          <a:prstGeom prst="rect">
            <a:avLst/>
          </a:prstGeom>
          <a:noFill/>
          <a:ln w="9525">
            <a:noFill/>
            <a:miter lim="800000"/>
            <a:headEnd/>
            <a:tailEnd/>
          </a:ln>
        </p:spPr>
      </p:pic>
      <p:pic>
        <p:nvPicPr>
          <p:cNvPr id="30727" name="Picture 14"/>
          <p:cNvPicPr>
            <a:picLocks noChangeAspect="1" noChangeArrowheads="1"/>
          </p:cNvPicPr>
          <p:nvPr/>
        </p:nvPicPr>
        <p:blipFill>
          <a:blip r:embed="rId7"/>
          <a:srcRect t="7109" r="6354" b="16484"/>
          <a:stretch>
            <a:fillRect/>
          </a:stretch>
        </p:blipFill>
        <p:spPr bwMode="auto">
          <a:xfrm>
            <a:off x="6561138" y="4114800"/>
            <a:ext cx="1482725" cy="1671638"/>
          </a:xfrm>
          <a:prstGeom prst="rect">
            <a:avLst/>
          </a:prstGeom>
          <a:noFill/>
          <a:ln w="9525">
            <a:noFill/>
            <a:miter lim="800000"/>
            <a:headEnd/>
            <a:tailEnd/>
          </a:ln>
        </p:spPr>
      </p:pic>
      <p:pic>
        <p:nvPicPr>
          <p:cNvPr id="30728" name="Picture 15"/>
          <p:cNvPicPr>
            <a:picLocks noChangeAspect="1"/>
          </p:cNvPicPr>
          <p:nvPr/>
        </p:nvPicPr>
        <p:blipFill>
          <a:blip r:embed="rId8"/>
          <a:srcRect l="62730" t="13020" r="13426" b="50174"/>
          <a:stretch>
            <a:fillRect/>
          </a:stretch>
        </p:blipFill>
        <p:spPr bwMode="auto">
          <a:xfrm>
            <a:off x="3757613" y="1905000"/>
            <a:ext cx="1582737" cy="1628775"/>
          </a:xfrm>
          <a:prstGeom prst="rect">
            <a:avLst/>
          </a:prstGeom>
          <a:noFill/>
          <a:ln w="9525">
            <a:noFill/>
            <a:miter lim="800000"/>
            <a:headEnd/>
            <a:tailEnd/>
          </a:ln>
        </p:spPr>
      </p:pic>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609600" y="533400"/>
            <a:ext cx="8183562" cy="609600"/>
          </a:xfrm>
        </p:spPr>
        <p:txBody>
          <a:bodyPr>
            <a:normAutofit fontScale="90000"/>
          </a:bodyPr>
          <a:lstStyle/>
          <a:p>
            <a:pPr fontAlgn="auto">
              <a:spcAft>
                <a:spcPts val="0"/>
              </a:spcAft>
              <a:defRPr/>
            </a:pPr>
            <a:r>
              <a:rPr lang="en-US" dirty="0"/>
              <a:t/>
            </a:r>
            <a:br>
              <a:rPr lang="en-US" dirty="0"/>
            </a:br>
            <a:r>
              <a:rPr lang="en-US" dirty="0" smtClean="0"/>
              <a:t>Things to know…</a:t>
            </a:r>
            <a:endParaRPr lang="en-US" dirty="0"/>
          </a:p>
        </p:txBody>
      </p:sp>
      <p:sp>
        <p:nvSpPr>
          <p:cNvPr id="15362" name="Text Placeholder 3"/>
          <p:cNvSpPr>
            <a:spLocks noGrp="1"/>
          </p:cNvSpPr>
          <p:nvPr>
            <p:ph idx="4294967295"/>
          </p:nvPr>
        </p:nvSpPr>
        <p:spPr>
          <a:xfrm>
            <a:off x="609600" y="1143000"/>
            <a:ext cx="8183562" cy="4721225"/>
          </a:xfrm>
        </p:spPr>
        <p:txBody>
          <a:bodyPr/>
          <a:lstStyle/>
          <a:p>
            <a:pPr marL="0" indent="0">
              <a:buNone/>
            </a:pPr>
            <a:endParaRPr lang="en-US" b="1" i="1" dirty="0" smtClean="0"/>
          </a:p>
          <a:p>
            <a:r>
              <a:rPr lang="en-US" b="1" i="1" dirty="0" smtClean="0"/>
              <a:t>Vital Signs </a:t>
            </a:r>
            <a:r>
              <a:rPr lang="en-US" dirty="0" smtClean="0"/>
              <a:t>are</a:t>
            </a:r>
          </a:p>
          <a:p>
            <a:pPr lvl="1"/>
            <a:r>
              <a:rPr lang="en-US" dirty="0"/>
              <a:t>c</a:t>
            </a:r>
            <a:r>
              <a:rPr lang="en-US" dirty="0" smtClean="0"/>
              <a:t>linical measurements that indicate the state of a patient’s essential body functions.  Vital signs are a quick and effective way to assess a patient’s condition.</a:t>
            </a:r>
            <a:endParaRPr lang="en-US" dirty="0"/>
          </a:p>
          <a:p>
            <a:pPr lvl="1">
              <a:lnSpc>
                <a:spcPts val="2880"/>
              </a:lnSpc>
            </a:pPr>
            <a:endParaRPr lang="en-US" dirty="0" smtClean="0"/>
          </a:p>
          <a:p>
            <a:r>
              <a:rPr lang="en-US" b="1" i="1" dirty="0" smtClean="0"/>
              <a:t>Baseline Vitals </a:t>
            </a:r>
            <a:r>
              <a:rPr lang="en-US" dirty="0" smtClean="0"/>
              <a:t>are</a:t>
            </a:r>
          </a:p>
          <a:p>
            <a:pPr lvl="1"/>
            <a:r>
              <a:rPr lang="en-US" dirty="0" smtClean="0"/>
              <a:t>a representation of a patient’s </a:t>
            </a:r>
            <a:r>
              <a:rPr lang="en-US" dirty="0" smtClean="0"/>
              <a:t>typical state of health. These are specific to the patient.  </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36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36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36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60438" y="533400"/>
            <a:ext cx="8183562" cy="609600"/>
          </a:xfrm>
        </p:spPr>
        <p:txBody>
          <a:bodyPr>
            <a:normAutofit fontScale="90000"/>
          </a:bodyPr>
          <a:lstStyle/>
          <a:p>
            <a:pPr fontAlgn="auto">
              <a:spcAft>
                <a:spcPts val="0"/>
              </a:spcAft>
              <a:defRPr/>
            </a:pPr>
            <a:r>
              <a:rPr lang="en-US" dirty="0"/>
              <a:t/>
            </a:r>
            <a:br>
              <a:rPr lang="en-US" dirty="0"/>
            </a:br>
            <a:r>
              <a:rPr lang="en-US" dirty="0" smtClean="0"/>
              <a:t>VITAL SIGNS</a:t>
            </a:r>
            <a:endParaRPr lang="en-US" dirty="0"/>
          </a:p>
        </p:txBody>
      </p:sp>
      <p:pic>
        <p:nvPicPr>
          <p:cNvPr id="16386" name="Content Placeholder 4"/>
          <p:cNvPicPr>
            <a:picLocks noGrp="1"/>
          </p:cNvPicPr>
          <p:nvPr>
            <p:ph idx="4294967295"/>
          </p:nvPr>
        </p:nvPicPr>
        <p:blipFill>
          <a:blip r:embed="rId3"/>
          <a:srcRect l="27344" t="42578" r="15860" b="25391"/>
          <a:stretch>
            <a:fillRect/>
          </a:stretch>
        </p:blipFill>
        <p:spPr>
          <a:xfrm>
            <a:off x="990600" y="1676400"/>
            <a:ext cx="6924675" cy="3124200"/>
          </a:xfrm>
        </p:spPr>
      </p:pic>
      <p:sp>
        <p:nvSpPr>
          <p:cNvPr id="5" name="Rectangle 4"/>
          <p:cNvSpPr/>
          <p:nvPr/>
        </p:nvSpPr>
        <p:spPr>
          <a:xfrm>
            <a:off x="1066800" y="3886200"/>
            <a:ext cx="533400" cy="7620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Rectangle 3"/>
          <p:cNvSpPr/>
          <p:nvPr/>
        </p:nvSpPr>
        <p:spPr>
          <a:xfrm>
            <a:off x="1219200" y="4088451"/>
            <a:ext cx="381000" cy="357497"/>
          </a:xfrm>
          <a:prstGeom prst="rect">
            <a:avLst/>
          </a:prstGeom>
          <a:solidFill>
            <a:schemeClr val="bg1"/>
          </a:solidFill>
          <a:ln w="19050">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1257300" y="4114799"/>
            <a:ext cx="304800" cy="304800"/>
          </a:xfrm>
          <a:prstGeom prst="ellipse">
            <a:avLst/>
          </a:prstGeom>
          <a:solidFill>
            <a:srgbClr val="996633"/>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1333500" y="4190999"/>
            <a:ext cx="152400" cy="152400"/>
          </a:xfrm>
          <a:prstGeom prst="ellipse">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rot="5400000">
            <a:off x="1485900" y="2095501"/>
            <a:ext cx="2743197" cy="2362201"/>
          </a:xfrm>
          <a:prstGeom prst="rect">
            <a:avLst/>
          </a:prstGeom>
          <a:solidFill>
            <a:schemeClr val="bg1"/>
          </a:solidFill>
          <a:ln w="28575">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rot="5400000">
            <a:off x="5221186" y="2069274"/>
            <a:ext cx="2740229" cy="23622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1752600" y="2057400"/>
            <a:ext cx="1762021" cy="369332"/>
          </a:xfrm>
          <a:prstGeom prst="rect">
            <a:avLst/>
          </a:prstGeom>
          <a:noFill/>
        </p:spPr>
        <p:txBody>
          <a:bodyPr wrap="none" rtlCol="0">
            <a:spAutoFit/>
          </a:bodyPr>
          <a:lstStyle/>
          <a:p>
            <a:r>
              <a:rPr lang="en-US" dirty="0" smtClean="0">
                <a:solidFill>
                  <a:srgbClr val="000000"/>
                </a:solidFill>
              </a:rPr>
              <a:t>Blood Pressure</a:t>
            </a:r>
            <a:endParaRPr lang="en-US" dirty="0">
              <a:solidFill>
                <a:srgbClr val="000000"/>
              </a:solidFill>
            </a:endParaRPr>
          </a:p>
        </p:txBody>
      </p:sp>
      <p:sp>
        <p:nvSpPr>
          <p:cNvPr id="13" name="TextBox 12"/>
          <p:cNvSpPr txBox="1"/>
          <p:nvPr/>
        </p:nvSpPr>
        <p:spPr>
          <a:xfrm>
            <a:off x="1752600" y="3065708"/>
            <a:ext cx="1915909" cy="369332"/>
          </a:xfrm>
          <a:prstGeom prst="rect">
            <a:avLst/>
          </a:prstGeom>
          <a:noFill/>
        </p:spPr>
        <p:txBody>
          <a:bodyPr wrap="none" rtlCol="0">
            <a:spAutoFit/>
          </a:bodyPr>
          <a:lstStyle/>
          <a:p>
            <a:r>
              <a:rPr lang="en-US" dirty="0" smtClean="0">
                <a:solidFill>
                  <a:srgbClr val="000000"/>
                </a:solidFill>
              </a:rPr>
              <a:t>Respiratory Rate</a:t>
            </a:r>
            <a:endParaRPr lang="en-US" dirty="0">
              <a:solidFill>
                <a:srgbClr val="000000"/>
              </a:solidFill>
            </a:endParaRPr>
          </a:p>
        </p:txBody>
      </p:sp>
      <p:sp>
        <p:nvSpPr>
          <p:cNvPr id="14" name="TextBox 13"/>
          <p:cNvSpPr txBox="1"/>
          <p:nvPr/>
        </p:nvSpPr>
        <p:spPr>
          <a:xfrm>
            <a:off x="1752600" y="4088451"/>
            <a:ext cx="1531188" cy="369332"/>
          </a:xfrm>
          <a:prstGeom prst="rect">
            <a:avLst/>
          </a:prstGeom>
          <a:noFill/>
        </p:spPr>
        <p:txBody>
          <a:bodyPr wrap="none" rtlCol="0">
            <a:spAutoFit/>
          </a:bodyPr>
          <a:lstStyle/>
          <a:p>
            <a:r>
              <a:rPr lang="en-US" dirty="0" smtClean="0">
                <a:solidFill>
                  <a:srgbClr val="000000"/>
                </a:solidFill>
              </a:rPr>
              <a:t>Eye Function</a:t>
            </a:r>
            <a:endParaRPr lang="en-US" dirty="0">
              <a:solidFill>
                <a:srgbClr val="000000"/>
              </a:solidFill>
            </a:endParaRPr>
          </a:p>
        </p:txBody>
      </p:sp>
      <p:sp>
        <p:nvSpPr>
          <p:cNvPr id="15" name="TextBox 14"/>
          <p:cNvSpPr txBox="1"/>
          <p:nvPr/>
        </p:nvSpPr>
        <p:spPr>
          <a:xfrm>
            <a:off x="5387860" y="4158733"/>
            <a:ext cx="2018501" cy="369332"/>
          </a:xfrm>
          <a:prstGeom prst="rect">
            <a:avLst/>
          </a:prstGeom>
          <a:noFill/>
        </p:spPr>
        <p:txBody>
          <a:bodyPr wrap="none" rtlCol="0">
            <a:spAutoFit/>
          </a:bodyPr>
          <a:lstStyle/>
          <a:p>
            <a:r>
              <a:rPr lang="en-US" dirty="0" smtClean="0">
                <a:solidFill>
                  <a:srgbClr val="000000"/>
                </a:solidFill>
              </a:rPr>
              <a:t>Breathing Sounds</a:t>
            </a:r>
            <a:endParaRPr lang="en-US" dirty="0">
              <a:solidFill>
                <a:srgbClr val="000000"/>
              </a:solidFill>
            </a:endParaRPr>
          </a:p>
        </p:txBody>
      </p:sp>
      <p:sp>
        <p:nvSpPr>
          <p:cNvPr id="16" name="TextBox 15"/>
          <p:cNvSpPr txBox="1"/>
          <p:nvPr/>
        </p:nvSpPr>
        <p:spPr>
          <a:xfrm>
            <a:off x="5387860" y="3090449"/>
            <a:ext cx="1479957" cy="369332"/>
          </a:xfrm>
          <a:prstGeom prst="rect">
            <a:avLst/>
          </a:prstGeom>
          <a:noFill/>
        </p:spPr>
        <p:txBody>
          <a:bodyPr wrap="none" rtlCol="0">
            <a:spAutoFit/>
          </a:bodyPr>
          <a:lstStyle/>
          <a:p>
            <a:r>
              <a:rPr lang="en-US" dirty="0" smtClean="0">
                <a:solidFill>
                  <a:srgbClr val="000000"/>
                </a:solidFill>
              </a:rPr>
              <a:t>Temperature</a:t>
            </a:r>
            <a:endParaRPr lang="en-US" dirty="0">
              <a:solidFill>
                <a:srgbClr val="000000"/>
              </a:solidFill>
            </a:endParaRPr>
          </a:p>
        </p:txBody>
      </p:sp>
      <p:sp>
        <p:nvSpPr>
          <p:cNvPr id="17" name="TextBox 16"/>
          <p:cNvSpPr txBox="1"/>
          <p:nvPr/>
        </p:nvSpPr>
        <p:spPr>
          <a:xfrm>
            <a:off x="5387860" y="2057400"/>
            <a:ext cx="1300356" cy="369332"/>
          </a:xfrm>
          <a:prstGeom prst="rect">
            <a:avLst/>
          </a:prstGeom>
          <a:noFill/>
        </p:spPr>
        <p:txBody>
          <a:bodyPr wrap="none" rtlCol="0">
            <a:spAutoFit/>
          </a:bodyPr>
          <a:lstStyle/>
          <a:p>
            <a:r>
              <a:rPr lang="en-US" dirty="0" smtClean="0">
                <a:solidFill>
                  <a:srgbClr val="000000"/>
                </a:solidFill>
              </a:rPr>
              <a:t>Heart Rate</a:t>
            </a:r>
            <a:endParaRPr lang="en-US" dirty="0">
              <a:solidFill>
                <a:srgbClr val="000000"/>
              </a:solidFill>
            </a:endParaRPr>
          </a:p>
        </p:txBody>
      </p:sp>
      <p:cxnSp>
        <p:nvCxnSpPr>
          <p:cNvPr id="18" name="Straight Connector 17"/>
          <p:cNvCxnSpPr>
            <a:stCxn id="6" idx="1"/>
            <a:endCxn id="6" idx="5"/>
          </p:cNvCxnSpPr>
          <p:nvPr/>
        </p:nvCxnSpPr>
        <p:spPr>
          <a:xfrm>
            <a:off x="1301937" y="4159436"/>
            <a:ext cx="215526" cy="215526"/>
          </a:xfrm>
          <a:prstGeom prst="line">
            <a:avLst/>
          </a:prstGeom>
          <a:ln w="317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a:stCxn id="6" idx="6"/>
            <a:endCxn id="6" idx="2"/>
          </p:cNvCxnSpPr>
          <p:nvPr/>
        </p:nvCxnSpPr>
        <p:spPr>
          <a:xfrm flipH="1">
            <a:off x="1257300" y="4267199"/>
            <a:ext cx="304800" cy="0"/>
          </a:xfrm>
          <a:prstGeom prst="line">
            <a:avLst/>
          </a:prstGeom>
          <a:ln w="317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p:cNvCxnSpPr>
            <a:stCxn id="6" idx="0"/>
            <a:endCxn id="6" idx="4"/>
          </p:cNvCxnSpPr>
          <p:nvPr/>
        </p:nvCxnSpPr>
        <p:spPr>
          <a:xfrm>
            <a:off x="1409700" y="4114799"/>
            <a:ext cx="0" cy="304800"/>
          </a:xfrm>
          <a:prstGeom prst="line">
            <a:avLst/>
          </a:prstGeom>
          <a:ln w="3175">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8" name="Straight Connector 37"/>
          <p:cNvCxnSpPr>
            <a:stCxn id="6" idx="7"/>
            <a:endCxn id="6" idx="3"/>
          </p:cNvCxnSpPr>
          <p:nvPr/>
        </p:nvCxnSpPr>
        <p:spPr>
          <a:xfrm flipH="1">
            <a:off x="1301937" y="4159436"/>
            <a:ext cx="215526" cy="215526"/>
          </a:xfrm>
          <a:prstGeom prst="line">
            <a:avLst/>
          </a:prstGeom>
          <a:ln w="3175">
            <a:solidFill>
              <a:srgbClr val="000000"/>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transition spd="me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4"/>
          <p:cNvSpPr>
            <a:spLocks noChangeArrowheads="1"/>
          </p:cNvSpPr>
          <p:nvPr/>
        </p:nvSpPr>
        <p:spPr bwMode="auto">
          <a:xfrm>
            <a:off x="381000" y="381000"/>
            <a:ext cx="3255963" cy="584200"/>
          </a:xfrm>
          <a:prstGeom prst="rect">
            <a:avLst/>
          </a:prstGeom>
          <a:noFill/>
          <a:ln w="9525">
            <a:noFill/>
            <a:miter lim="800000"/>
            <a:headEnd/>
            <a:tailEnd/>
          </a:ln>
        </p:spPr>
        <p:txBody>
          <a:bodyPr wrap="none">
            <a:spAutoFit/>
          </a:bodyPr>
          <a:lstStyle/>
          <a:p>
            <a:r>
              <a:rPr lang="en-US" sz="3200" b="1" dirty="0">
                <a:solidFill>
                  <a:srgbClr val="92D050"/>
                </a:solidFill>
              </a:rPr>
              <a:t>TEMPERATURE</a:t>
            </a:r>
          </a:p>
        </p:txBody>
      </p:sp>
      <p:sp>
        <p:nvSpPr>
          <p:cNvPr id="22530" name="Rectangle 1"/>
          <p:cNvSpPr>
            <a:spLocks noChangeArrowheads="1"/>
          </p:cNvSpPr>
          <p:nvPr/>
        </p:nvSpPr>
        <p:spPr bwMode="auto">
          <a:xfrm>
            <a:off x="2133600" y="5882759"/>
            <a:ext cx="4648200" cy="369332"/>
          </a:xfrm>
          <a:prstGeom prst="rect">
            <a:avLst/>
          </a:prstGeom>
          <a:noFill/>
          <a:ln w="9525">
            <a:noFill/>
            <a:miter lim="800000"/>
            <a:headEnd/>
            <a:tailEnd/>
          </a:ln>
        </p:spPr>
        <p:txBody>
          <a:bodyPr wrap="square" anchor="ctr">
            <a:spAutoFit/>
          </a:bodyPr>
          <a:lstStyle/>
          <a:p>
            <a:pPr algn="ctr"/>
            <a:r>
              <a:rPr lang="en-US" dirty="0" smtClean="0">
                <a:ea typeface="Calibri" pitchFamily="34" charset="0"/>
                <a:cs typeface="Times New Roman" pitchFamily="18" charset="0"/>
              </a:rPr>
              <a:t>Average temperature: </a:t>
            </a:r>
            <a:r>
              <a:rPr lang="en-US" dirty="0">
                <a:ea typeface="Calibri" pitchFamily="34" charset="0"/>
                <a:cs typeface="Times New Roman" pitchFamily="18" charset="0"/>
              </a:rPr>
              <a:t>98.6 °F (37.0 °C)</a:t>
            </a:r>
          </a:p>
        </p:txBody>
      </p:sp>
      <p:sp>
        <p:nvSpPr>
          <p:cNvPr id="22532" name="Rectangle 1"/>
          <p:cNvSpPr>
            <a:spLocks noChangeArrowheads="1"/>
          </p:cNvSpPr>
          <p:nvPr/>
        </p:nvSpPr>
        <p:spPr bwMode="auto">
          <a:xfrm>
            <a:off x="580722" y="1070058"/>
            <a:ext cx="8458200" cy="1384995"/>
          </a:xfrm>
          <a:prstGeom prst="rect">
            <a:avLst/>
          </a:prstGeom>
          <a:noFill/>
          <a:ln w="9525">
            <a:noFill/>
            <a:miter lim="800000"/>
            <a:headEnd/>
            <a:tailEnd/>
          </a:ln>
        </p:spPr>
        <p:txBody>
          <a:bodyPr anchor="ctr">
            <a:spAutoFit/>
          </a:bodyPr>
          <a:lstStyle/>
          <a:p>
            <a:pPr marL="457200" indent="-457200">
              <a:buFont typeface="Arial" charset="0"/>
              <a:buChar char="•"/>
            </a:pPr>
            <a:r>
              <a:rPr lang="en-US" sz="2800" dirty="0" smtClean="0">
                <a:ea typeface="Calibri" pitchFamily="34" charset="0"/>
                <a:cs typeface="Times New Roman" pitchFamily="18" charset="0"/>
              </a:rPr>
              <a:t>The measurement of internal heat created by normal body processes</a:t>
            </a:r>
          </a:p>
          <a:p>
            <a:pPr marL="457200" indent="-457200">
              <a:buFont typeface="Arial" charset="0"/>
              <a:buChar char="•"/>
            </a:pPr>
            <a:endParaRPr lang="en-US" sz="2800" dirty="0">
              <a:ea typeface="Calibri" pitchFamily="34" charset="0"/>
              <a:cs typeface="Times New Roman" pitchFamily="18" charset="0"/>
            </a:endParaRPr>
          </a:p>
        </p:txBody>
      </p:sp>
      <p:sp>
        <p:nvSpPr>
          <p:cNvPr id="22533" name="Rectangle 7"/>
          <p:cNvSpPr>
            <a:spLocks noChangeArrowheads="1"/>
          </p:cNvSpPr>
          <p:nvPr/>
        </p:nvSpPr>
        <p:spPr bwMode="auto">
          <a:xfrm>
            <a:off x="2252662" y="4852613"/>
            <a:ext cx="4343400" cy="523220"/>
          </a:xfrm>
          <a:prstGeom prst="rect">
            <a:avLst/>
          </a:prstGeom>
          <a:noFill/>
          <a:ln w="9525">
            <a:noFill/>
            <a:miter lim="800000"/>
            <a:headEnd/>
            <a:tailEnd/>
          </a:ln>
        </p:spPr>
        <p:txBody>
          <a:bodyPr wrap="square">
            <a:spAutoFit/>
          </a:bodyPr>
          <a:lstStyle/>
          <a:p>
            <a:r>
              <a:rPr lang="en-US" sz="1400" i="1" dirty="0" smtClean="0">
                <a:solidFill>
                  <a:srgbClr val="002060"/>
                </a:solidFill>
              </a:rPr>
              <a:t>Oral </a:t>
            </a:r>
            <a:r>
              <a:rPr lang="en-US" sz="1400" i="1" dirty="0">
                <a:solidFill>
                  <a:srgbClr val="002060"/>
                </a:solidFill>
              </a:rPr>
              <a:t>temperature reading from a digital thermometer</a:t>
            </a:r>
          </a:p>
          <a:p>
            <a:endParaRPr lang="en-US" sz="1400" dirty="0">
              <a:solidFill>
                <a:srgbClr val="002060"/>
              </a:solidFill>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62200" y="2455164"/>
            <a:ext cx="4124325" cy="2395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53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253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530">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0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800" y="381000"/>
            <a:ext cx="8183562" cy="609600"/>
          </a:xfrm>
        </p:spPr>
        <p:txBody>
          <a:bodyPr>
            <a:normAutofit/>
          </a:bodyPr>
          <a:lstStyle/>
          <a:p>
            <a:r>
              <a:rPr lang="en-US" sz="3200" dirty="0" smtClean="0"/>
              <a:t>HEART RATE (PULSE)</a:t>
            </a:r>
          </a:p>
        </p:txBody>
      </p:sp>
      <p:sp>
        <p:nvSpPr>
          <p:cNvPr id="3" name="Content Placeholder 2"/>
          <p:cNvSpPr>
            <a:spLocks noGrp="1"/>
          </p:cNvSpPr>
          <p:nvPr>
            <p:ph idx="4294967295"/>
          </p:nvPr>
        </p:nvSpPr>
        <p:spPr>
          <a:xfrm>
            <a:off x="960438" y="1752600"/>
            <a:ext cx="7726362" cy="4264025"/>
          </a:xfrm>
        </p:spPr>
        <p:txBody>
          <a:bodyPr>
            <a:normAutofit/>
          </a:bodyPr>
          <a:lstStyle/>
          <a:p>
            <a:pPr marL="0" indent="0" fontAlgn="auto">
              <a:spcAft>
                <a:spcPts val="0"/>
              </a:spcAft>
              <a:buNone/>
              <a:defRPr/>
            </a:pPr>
            <a:endParaRPr lang="en-US" sz="3600" dirty="0" smtClean="0">
              <a:solidFill>
                <a:srgbClr val="002060"/>
              </a:solidFill>
            </a:endParaRPr>
          </a:p>
          <a:p>
            <a:pPr marL="265176" indent="-265176" fontAlgn="auto">
              <a:spcAft>
                <a:spcPts val="0"/>
              </a:spcAft>
              <a:buFont typeface="Wingdings 2"/>
              <a:buChar char=""/>
              <a:defRPr/>
            </a:pPr>
            <a:endParaRPr lang="en-US" sz="3600" dirty="0" smtClean="0">
              <a:solidFill>
                <a:srgbClr val="002060"/>
              </a:solidFill>
            </a:endParaRPr>
          </a:p>
          <a:p>
            <a:pPr marL="265176" indent="-265176" fontAlgn="auto">
              <a:spcAft>
                <a:spcPts val="0"/>
              </a:spcAft>
              <a:buFont typeface="Wingdings 2"/>
              <a:buChar char=""/>
              <a:defRPr/>
            </a:pPr>
            <a:endParaRPr lang="en-US" sz="3600" dirty="0" smtClean="0">
              <a:solidFill>
                <a:srgbClr val="002060"/>
              </a:solidFill>
            </a:endParaRPr>
          </a:p>
          <a:p>
            <a:pPr marL="265176" indent="-265176" fontAlgn="auto">
              <a:spcAft>
                <a:spcPts val="0"/>
              </a:spcAft>
              <a:buFont typeface="Wingdings 2"/>
              <a:buChar char=""/>
              <a:defRPr/>
            </a:pPr>
            <a:endParaRPr lang="en-US" sz="3600" dirty="0" smtClean="0">
              <a:solidFill>
                <a:srgbClr val="002060"/>
              </a:solidFill>
            </a:endParaRPr>
          </a:p>
          <a:p>
            <a:pPr marL="0" indent="0" algn="ctr" fontAlgn="auto">
              <a:spcAft>
                <a:spcPts val="0"/>
              </a:spcAft>
              <a:buFont typeface="Wingdings 2"/>
              <a:buNone/>
              <a:defRPr/>
            </a:pPr>
            <a:endParaRPr lang="en-US" sz="3600" dirty="0">
              <a:solidFill>
                <a:srgbClr val="002060"/>
              </a:solidFill>
            </a:endParaRPr>
          </a:p>
        </p:txBody>
      </p:sp>
      <p:pic>
        <p:nvPicPr>
          <p:cNvPr id="19460" name="Picture 2" descr="O:\1_Revised Server Folders\Shared Workflow\Programs\Programs\Learning Labs\Curriculum\Lesson Plans\ER OR\vitals\taking radial pulse.JPG"/>
          <p:cNvPicPr>
            <a:picLocks noChangeAspect="1" noChangeArrowheads="1"/>
          </p:cNvPicPr>
          <p:nvPr/>
        </p:nvPicPr>
        <p:blipFill>
          <a:blip r:embed="rId3"/>
          <a:srcRect/>
          <a:stretch>
            <a:fillRect/>
          </a:stretch>
        </p:blipFill>
        <p:spPr bwMode="auto">
          <a:xfrm>
            <a:off x="1119188" y="2270125"/>
            <a:ext cx="3171825" cy="2378075"/>
          </a:xfrm>
          <a:prstGeom prst="rect">
            <a:avLst/>
          </a:prstGeom>
          <a:noFill/>
          <a:ln w="25400">
            <a:solidFill>
              <a:schemeClr val="tx1"/>
            </a:solidFill>
            <a:miter lim="800000"/>
            <a:headEnd/>
            <a:tailEnd/>
          </a:ln>
        </p:spPr>
      </p:pic>
      <p:sp>
        <p:nvSpPr>
          <p:cNvPr id="19461" name="TextBox 15"/>
          <p:cNvSpPr txBox="1">
            <a:spLocks noChangeArrowheads="1"/>
          </p:cNvSpPr>
          <p:nvPr/>
        </p:nvSpPr>
        <p:spPr bwMode="auto">
          <a:xfrm>
            <a:off x="2365374" y="5932488"/>
            <a:ext cx="4397375" cy="369332"/>
          </a:xfrm>
          <a:prstGeom prst="rect">
            <a:avLst/>
          </a:prstGeom>
          <a:noFill/>
          <a:ln w="9525">
            <a:noFill/>
            <a:miter lim="800000"/>
            <a:headEnd/>
            <a:tailEnd/>
          </a:ln>
        </p:spPr>
        <p:txBody>
          <a:bodyPr wrap="square">
            <a:spAutoFit/>
          </a:bodyPr>
          <a:lstStyle/>
          <a:p>
            <a:pPr algn="ctr"/>
            <a:r>
              <a:rPr lang="en-US" dirty="0">
                <a:solidFill>
                  <a:srgbClr val="00B0F0"/>
                </a:solidFill>
              </a:rPr>
              <a:t>Standard </a:t>
            </a:r>
            <a:r>
              <a:rPr lang="en-US" dirty="0" smtClean="0">
                <a:solidFill>
                  <a:srgbClr val="00B0F0"/>
                </a:solidFill>
              </a:rPr>
              <a:t>Range</a:t>
            </a:r>
            <a:r>
              <a:rPr lang="en-US" dirty="0">
                <a:solidFill>
                  <a:srgbClr val="00B0F0"/>
                </a:solidFill>
              </a:rPr>
              <a:t>: 60-100 </a:t>
            </a:r>
            <a:r>
              <a:rPr lang="en-US" dirty="0" err="1">
                <a:solidFill>
                  <a:srgbClr val="00B0F0"/>
                </a:solidFill>
              </a:rPr>
              <a:t>bpm</a:t>
            </a:r>
            <a:endParaRPr lang="en-US" dirty="0">
              <a:solidFill>
                <a:srgbClr val="00B0F0"/>
              </a:solidFill>
            </a:endParaRPr>
          </a:p>
        </p:txBody>
      </p:sp>
      <p:sp>
        <p:nvSpPr>
          <p:cNvPr id="19462" name="Rectangle 6"/>
          <p:cNvSpPr>
            <a:spLocks noChangeArrowheads="1"/>
          </p:cNvSpPr>
          <p:nvPr/>
        </p:nvSpPr>
        <p:spPr bwMode="auto">
          <a:xfrm>
            <a:off x="2079625" y="4798913"/>
            <a:ext cx="1250950" cy="307975"/>
          </a:xfrm>
          <a:prstGeom prst="rect">
            <a:avLst/>
          </a:prstGeom>
          <a:noFill/>
          <a:ln w="9525">
            <a:noFill/>
            <a:miter lim="800000"/>
            <a:headEnd/>
            <a:tailEnd/>
          </a:ln>
        </p:spPr>
        <p:txBody>
          <a:bodyPr>
            <a:spAutoFit/>
          </a:bodyPr>
          <a:lstStyle/>
          <a:p>
            <a:r>
              <a:rPr lang="en-US" sz="1400" i="1" dirty="0">
                <a:solidFill>
                  <a:srgbClr val="002060"/>
                </a:solidFill>
              </a:rPr>
              <a:t>Radial Artery</a:t>
            </a:r>
          </a:p>
        </p:txBody>
      </p:sp>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81612" y="2001480"/>
            <a:ext cx="2390775" cy="2883257"/>
          </a:xfrm>
          <a:prstGeom prst="rect">
            <a:avLst/>
          </a:prstGeom>
          <a:noFill/>
          <a:ln w="2857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tangle 6"/>
          <p:cNvSpPr>
            <a:spLocks noChangeArrowheads="1"/>
          </p:cNvSpPr>
          <p:nvPr/>
        </p:nvSpPr>
        <p:spPr bwMode="auto">
          <a:xfrm>
            <a:off x="5059362" y="4953000"/>
            <a:ext cx="2835276" cy="307777"/>
          </a:xfrm>
          <a:prstGeom prst="rect">
            <a:avLst/>
          </a:prstGeom>
          <a:noFill/>
          <a:ln w="9525">
            <a:noFill/>
            <a:miter lim="800000"/>
            <a:headEnd/>
            <a:tailEnd/>
          </a:ln>
        </p:spPr>
        <p:txBody>
          <a:bodyPr wrap="square">
            <a:spAutoFit/>
          </a:bodyPr>
          <a:lstStyle/>
          <a:p>
            <a:r>
              <a:rPr lang="en-US" sz="1400" i="1" dirty="0" smtClean="0">
                <a:solidFill>
                  <a:srgbClr val="002060"/>
                </a:solidFill>
              </a:rPr>
              <a:t>Additional pulse </a:t>
            </a:r>
            <a:r>
              <a:rPr lang="en-US" sz="1400" i="1" dirty="0">
                <a:solidFill>
                  <a:srgbClr val="002060"/>
                </a:solidFill>
              </a:rPr>
              <a:t>s</a:t>
            </a:r>
            <a:r>
              <a:rPr lang="en-US" sz="1400" i="1" dirty="0" smtClean="0">
                <a:solidFill>
                  <a:srgbClr val="002060"/>
                </a:solidFill>
              </a:rPr>
              <a:t>ites of the body</a:t>
            </a:r>
            <a:endParaRPr lang="en-US" sz="1400" i="1" dirty="0">
              <a:solidFill>
                <a:srgbClr val="002060"/>
              </a:solidFill>
            </a:endParaRPr>
          </a:p>
        </p:txBody>
      </p:sp>
      <p:sp>
        <p:nvSpPr>
          <p:cNvPr id="4" name="Rectangle 3"/>
          <p:cNvSpPr/>
          <p:nvPr/>
        </p:nvSpPr>
        <p:spPr>
          <a:xfrm>
            <a:off x="533400" y="1143000"/>
            <a:ext cx="8061325" cy="523220"/>
          </a:xfrm>
          <a:prstGeom prst="rect">
            <a:avLst/>
          </a:prstGeom>
        </p:spPr>
        <p:txBody>
          <a:bodyPr wrap="square">
            <a:spAutoFit/>
          </a:bodyPr>
          <a:lstStyle/>
          <a:p>
            <a:pPr marL="457200" lvl="0" indent="-457200">
              <a:buFont typeface="Arial" charset="0"/>
              <a:buChar char="•"/>
            </a:pPr>
            <a:r>
              <a:rPr lang="en-US" sz="2800" dirty="0">
                <a:solidFill>
                  <a:srgbClr val="00B0F0"/>
                </a:solidFill>
              </a:rPr>
              <a:t>The number of heart beats per minute (</a:t>
            </a:r>
            <a:r>
              <a:rPr lang="en-US" sz="2800" dirty="0" err="1">
                <a:solidFill>
                  <a:srgbClr val="00B0F0"/>
                </a:solidFill>
              </a:rPr>
              <a:t>bpm</a:t>
            </a:r>
            <a:r>
              <a:rPr lang="en-US" sz="2800" dirty="0">
                <a:solidFill>
                  <a:srgbClr val="00B0F0"/>
                </a:solidFill>
              </a:rPr>
              <a:t>)</a:t>
            </a: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6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461">
                                            <p:txEl>
                                              <p:pRg st="0" end="0"/>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46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2" grpId="0"/>
      <p:bldP spid="11" grpId="0"/>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ChangeArrowheads="1"/>
          </p:cNvSpPr>
          <p:nvPr/>
        </p:nvSpPr>
        <p:spPr bwMode="auto">
          <a:xfrm>
            <a:off x="709613" y="1143000"/>
            <a:ext cx="8305800" cy="523220"/>
          </a:xfrm>
          <a:prstGeom prst="rect">
            <a:avLst/>
          </a:prstGeom>
          <a:noFill/>
          <a:ln w="9525">
            <a:noFill/>
            <a:miter lim="800000"/>
            <a:headEnd/>
            <a:tailEnd/>
          </a:ln>
        </p:spPr>
        <p:txBody>
          <a:bodyPr wrap="square">
            <a:spAutoFit/>
          </a:bodyPr>
          <a:lstStyle/>
          <a:p>
            <a:pPr marL="457200" indent="-457200">
              <a:buFont typeface="Arial" charset="0"/>
              <a:buChar char="•"/>
            </a:pPr>
            <a:r>
              <a:rPr lang="en-US" sz="2800" dirty="0" smtClean="0"/>
              <a:t>The number </a:t>
            </a:r>
            <a:r>
              <a:rPr lang="en-US" sz="2800" dirty="0"/>
              <a:t>of breaths </a:t>
            </a:r>
            <a:r>
              <a:rPr lang="en-US" sz="2800" dirty="0" smtClean="0"/>
              <a:t>taken per one minute</a:t>
            </a:r>
            <a:endParaRPr lang="en-US" sz="2800" dirty="0"/>
          </a:p>
        </p:txBody>
      </p:sp>
      <p:sp>
        <p:nvSpPr>
          <p:cNvPr id="21506" name="Rectangle 4"/>
          <p:cNvSpPr>
            <a:spLocks noChangeArrowheads="1"/>
          </p:cNvSpPr>
          <p:nvPr/>
        </p:nvSpPr>
        <p:spPr bwMode="auto">
          <a:xfrm>
            <a:off x="358504" y="381000"/>
            <a:ext cx="4252913" cy="584200"/>
          </a:xfrm>
          <a:prstGeom prst="rect">
            <a:avLst/>
          </a:prstGeom>
          <a:noFill/>
          <a:ln w="9525">
            <a:noFill/>
            <a:miter lim="800000"/>
            <a:headEnd/>
            <a:tailEnd/>
          </a:ln>
        </p:spPr>
        <p:txBody>
          <a:bodyPr wrap="none">
            <a:spAutoFit/>
          </a:bodyPr>
          <a:lstStyle/>
          <a:p>
            <a:r>
              <a:rPr lang="en-US" sz="3200" b="1" dirty="0">
                <a:solidFill>
                  <a:srgbClr val="92D050"/>
                </a:solidFill>
              </a:rPr>
              <a:t>RESPIRATORY RATE</a:t>
            </a:r>
          </a:p>
        </p:txBody>
      </p:sp>
      <p:sp>
        <p:nvSpPr>
          <p:cNvPr id="21507" name="Rectangle 1"/>
          <p:cNvSpPr>
            <a:spLocks noChangeArrowheads="1"/>
          </p:cNvSpPr>
          <p:nvPr/>
        </p:nvSpPr>
        <p:spPr bwMode="auto">
          <a:xfrm>
            <a:off x="2649580" y="5859850"/>
            <a:ext cx="3852337" cy="369332"/>
          </a:xfrm>
          <a:prstGeom prst="rect">
            <a:avLst/>
          </a:prstGeom>
          <a:noFill/>
          <a:ln w="9525">
            <a:noFill/>
            <a:miter lim="800000"/>
            <a:headEnd/>
            <a:tailEnd/>
          </a:ln>
        </p:spPr>
        <p:txBody>
          <a:bodyPr wrap="none" anchor="ctr">
            <a:spAutoFit/>
          </a:bodyPr>
          <a:lstStyle/>
          <a:p>
            <a:r>
              <a:rPr lang="en-US" dirty="0">
                <a:ea typeface="Calibri" pitchFamily="34" charset="0"/>
                <a:cs typeface="Times New Roman" pitchFamily="18" charset="0"/>
              </a:rPr>
              <a:t>Standard </a:t>
            </a:r>
            <a:r>
              <a:rPr lang="en-US" dirty="0" smtClean="0">
                <a:ea typeface="Calibri" pitchFamily="34" charset="0"/>
                <a:cs typeface="Times New Roman" pitchFamily="18" charset="0"/>
              </a:rPr>
              <a:t>Range</a:t>
            </a:r>
            <a:r>
              <a:rPr lang="en-US" dirty="0">
                <a:ea typeface="Calibri" pitchFamily="34" charset="0"/>
                <a:cs typeface="Times New Roman" pitchFamily="18" charset="0"/>
              </a:rPr>
              <a:t>: 10-18 breaths/min</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0224" y="1818620"/>
            <a:ext cx="4591050" cy="32421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Rectangle 7"/>
          <p:cNvSpPr>
            <a:spLocks noChangeArrowheads="1"/>
          </p:cNvSpPr>
          <p:nvPr/>
        </p:nvSpPr>
        <p:spPr bwMode="auto">
          <a:xfrm>
            <a:off x="2222162" y="5168629"/>
            <a:ext cx="4986338" cy="307777"/>
          </a:xfrm>
          <a:prstGeom prst="rect">
            <a:avLst/>
          </a:prstGeom>
          <a:noFill/>
          <a:ln w="9525">
            <a:noFill/>
            <a:miter lim="800000"/>
            <a:headEnd/>
            <a:tailEnd/>
          </a:ln>
        </p:spPr>
        <p:txBody>
          <a:bodyPr wrap="square">
            <a:spAutoFit/>
          </a:bodyPr>
          <a:lstStyle/>
          <a:p>
            <a:r>
              <a:rPr lang="en-US" sz="1400" i="1" dirty="0">
                <a:solidFill>
                  <a:srgbClr val="002060"/>
                </a:solidFill>
              </a:rPr>
              <a:t>Respiratory </a:t>
            </a:r>
            <a:r>
              <a:rPr lang="en-US" sz="1400" i="1" dirty="0" smtClean="0">
                <a:solidFill>
                  <a:srgbClr val="002060"/>
                </a:solidFill>
              </a:rPr>
              <a:t>system </a:t>
            </a:r>
            <a:r>
              <a:rPr lang="en-US" sz="1400" i="1" dirty="0">
                <a:solidFill>
                  <a:srgbClr val="002060"/>
                </a:solidFill>
              </a:rPr>
              <a:t>response to inhalation and exhalation</a:t>
            </a:r>
            <a:endParaRPr lang="en-US" sz="1400" dirty="0">
              <a:solidFill>
                <a:srgbClr val="00206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505">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50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0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4"/>
          <p:cNvSpPr>
            <a:spLocks noChangeArrowheads="1"/>
          </p:cNvSpPr>
          <p:nvPr/>
        </p:nvSpPr>
        <p:spPr bwMode="auto">
          <a:xfrm>
            <a:off x="381000" y="381000"/>
            <a:ext cx="4464050" cy="584200"/>
          </a:xfrm>
          <a:prstGeom prst="rect">
            <a:avLst/>
          </a:prstGeom>
          <a:noFill/>
          <a:ln w="9525">
            <a:noFill/>
            <a:miter lim="800000"/>
            <a:headEnd/>
            <a:tailEnd/>
          </a:ln>
        </p:spPr>
        <p:txBody>
          <a:bodyPr wrap="none">
            <a:spAutoFit/>
          </a:bodyPr>
          <a:lstStyle/>
          <a:p>
            <a:r>
              <a:rPr lang="en-US" sz="3200" b="1" dirty="0">
                <a:solidFill>
                  <a:srgbClr val="92D050"/>
                </a:solidFill>
              </a:rPr>
              <a:t>BREATHING SOUNDS</a:t>
            </a:r>
          </a:p>
        </p:txBody>
      </p:sp>
      <p:sp>
        <p:nvSpPr>
          <p:cNvPr id="24578" name="Rectangle 1"/>
          <p:cNvSpPr>
            <a:spLocks noChangeArrowheads="1"/>
          </p:cNvSpPr>
          <p:nvPr/>
        </p:nvSpPr>
        <p:spPr bwMode="auto">
          <a:xfrm>
            <a:off x="685800" y="1080284"/>
            <a:ext cx="7924800" cy="954107"/>
          </a:xfrm>
          <a:prstGeom prst="rect">
            <a:avLst/>
          </a:prstGeom>
          <a:noFill/>
          <a:ln w="9525">
            <a:noFill/>
            <a:miter lim="800000"/>
            <a:headEnd/>
            <a:tailEnd/>
          </a:ln>
        </p:spPr>
        <p:txBody>
          <a:bodyPr wrap="square" anchor="ctr">
            <a:spAutoFit/>
          </a:bodyPr>
          <a:lstStyle/>
          <a:p>
            <a:pPr marL="457200" indent="-457200">
              <a:buFont typeface="Arial" charset="0"/>
              <a:buChar char="•"/>
            </a:pPr>
            <a:r>
              <a:rPr lang="en-US" sz="2800" dirty="0" smtClean="0">
                <a:ea typeface="Calibri" pitchFamily="34" charset="0"/>
                <a:cs typeface="Times New Roman" pitchFamily="18" charset="0"/>
              </a:rPr>
              <a:t>The specific sounds identified in the lungs when a person takes a breath</a:t>
            </a:r>
            <a:endParaRPr lang="en-US" sz="2800" dirty="0">
              <a:ea typeface="Calibri" pitchFamily="34" charset="0"/>
              <a:cs typeface="Times New Roman" pitchFamily="18" charset="0"/>
            </a:endParaRPr>
          </a:p>
        </p:txBody>
      </p:sp>
      <p:pic>
        <p:nvPicPr>
          <p:cNvPr id="24579" name="Picture 2"/>
          <p:cNvPicPr>
            <a:picLocks noChangeAspect="1" noChangeArrowheads="1"/>
          </p:cNvPicPr>
          <p:nvPr/>
        </p:nvPicPr>
        <p:blipFill>
          <a:blip r:embed="rId3"/>
          <a:srcRect/>
          <a:stretch>
            <a:fillRect/>
          </a:stretch>
        </p:blipFill>
        <p:spPr bwMode="auto">
          <a:xfrm>
            <a:off x="1905000" y="2209800"/>
            <a:ext cx="4572000" cy="3181350"/>
          </a:xfrm>
          <a:prstGeom prst="rect">
            <a:avLst/>
          </a:prstGeom>
          <a:noFill/>
          <a:ln w="25400">
            <a:solidFill>
              <a:schemeClr val="tx1"/>
            </a:solidFill>
            <a:miter lim="800000"/>
            <a:headEnd/>
            <a:tailEnd/>
          </a:ln>
        </p:spPr>
      </p:pic>
      <p:sp>
        <p:nvSpPr>
          <p:cNvPr id="24580" name="Rectangle 6"/>
          <p:cNvSpPr>
            <a:spLocks noChangeArrowheads="1"/>
          </p:cNvSpPr>
          <p:nvPr/>
        </p:nvSpPr>
        <p:spPr bwMode="auto">
          <a:xfrm>
            <a:off x="2781300" y="6037634"/>
            <a:ext cx="2819400" cy="369332"/>
          </a:xfrm>
          <a:prstGeom prst="rect">
            <a:avLst/>
          </a:prstGeom>
          <a:noFill/>
          <a:ln w="9525">
            <a:noFill/>
            <a:miter lim="800000"/>
            <a:headEnd/>
            <a:tailEnd/>
          </a:ln>
        </p:spPr>
        <p:txBody>
          <a:bodyPr wrap="square">
            <a:spAutoFit/>
          </a:bodyPr>
          <a:lstStyle/>
          <a:p>
            <a:pPr algn="ctr"/>
            <a:r>
              <a:rPr lang="en-US" dirty="0" smtClean="0"/>
              <a:t>Standard: </a:t>
            </a:r>
            <a:r>
              <a:rPr lang="en-US" dirty="0"/>
              <a:t>Clear</a:t>
            </a:r>
          </a:p>
        </p:txBody>
      </p:sp>
      <p:sp>
        <p:nvSpPr>
          <p:cNvPr id="6" name="Rectangle 7"/>
          <p:cNvSpPr>
            <a:spLocks noChangeArrowheads="1"/>
          </p:cNvSpPr>
          <p:nvPr/>
        </p:nvSpPr>
        <p:spPr bwMode="auto">
          <a:xfrm>
            <a:off x="2133600" y="5391150"/>
            <a:ext cx="4343400" cy="523220"/>
          </a:xfrm>
          <a:prstGeom prst="rect">
            <a:avLst/>
          </a:prstGeom>
          <a:noFill/>
          <a:ln w="9525">
            <a:noFill/>
            <a:miter lim="800000"/>
            <a:headEnd/>
            <a:tailEnd/>
          </a:ln>
        </p:spPr>
        <p:txBody>
          <a:bodyPr wrap="square">
            <a:spAutoFit/>
          </a:bodyPr>
          <a:lstStyle/>
          <a:p>
            <a:r>
              <a:rPr lang="en-US" sz="1400" i="1" dirty="0" smtClean="0">
                <a:solidFill>
                  <a:srgbClr val="002060"/>
                </a:solidFill>
              </a:rPr>
              <a:t>Observation of breathing sounds with stethoscope</a:t>
            </a:r>
            <a:endParaRPr lang="en-US" sz="1400" i="1" dirty="0">
              <a:solidFill>
                <a:srgbClr val="002060"/>
              </a:solidFill>
            </a:endParaRPr>
          </a:p>
          <a:p>
            <a:endParaRPr lang="en-US" sz="1400" dirty="0">
              <a:solidFill>
                <a:srgbClr val="002060"/>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578">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457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458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80"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Box 2"/>
          <p:cNvSpPr txBox="1">
            <a:spLocks noChangeArrowheads="1"/>
          </p:cNvSpPr>
          <p:nvPr/>
        </p:nvSpPr>
        <p:spPr bwMode="auto">
          <a:xfrm>
            <a:off x="369650" y="381000"/>
            <a:ext cx="5715000" cy="584200"/>
          </a:xfrm>
          <a:prstGeom prst="rect">
            <a:avLst/>
          </a:prstGeom>
          <a:noFill/>
          <a:ln w="9525">
            <a:noFill/>
            <a:miter lim="800000"/>
            <a:headEnd/>
            <a:tailEnd/>
          </a:ln>
        </p:spPr>
        <p:txBody>
          <a:bodyPr>
            <a:spAutoFit/>
          </a:bodyPr>
          <a:lstStyle/>
          <a:p>
            <a:r>
              <a:rPr lang="en-US" sz="3200" b="1" dirty="0">
                <a:solidFill>
                  <a:srgbClr val="92D050"/>
                </a:solidFill>
              </a:rPr>
              <a:t>BLOOD PRESSURE</a:t>
            </a:r>
          </a:p>
        </p:txBody>
      </p:sp>
      <p:sp>
        <p:nvSpPr>
          <p:cNvPr id="17410" name="TextBox 4"/>
          <p:cNvSpPr txBox="1">
            <a:spLocks noChangeArrowheads="1"/>
          </p:cNvSpPr>
          <p:nvPr/>
        </p:nvSpPr>
        <p:spPr bwMode="auto">
          <a:xfrm>
            <a:off x="452336" y="1072204"/>
            <a:ext cx="8077200" cy="3170099"/>
          </a:xfrm>
          <a:prstGeom prst="rect">
            <a:avLst/>
          </a:prstGeom>
          <a:noFill/>
          <a:ln w="9525">
            <a:noFill/>
            <a:miter lim="800000"/>
            <a:headEnd/>
            <a:tailEnd/>
          </a:ln>
        </p:spPr>
        <p:txBody>
          <a:bodyPr wrap="square">
            <a:spAutoFit/>
          </a:bodyPr>
          <a:lstStyle/>
          <a:p>
            <a:pPr marL="457200" indent="-457200">
              <a:buFont typeface="Arial" charset="0"/>
              <a:buChar char="•"/>
            </a:pPr>
            <a:r>
              <a:rPr lang="en-US" sz="2800" dirty="0" smtClean="0"/>
              <a:t>The force </a:t>
            </a:r>
            <a:r>
              <a:rPr lang="en-US" sz="2800" dirty="0"/>
              <a:t>of blood pushing against </a:t>
            </a:r>
            <a:r>
              <a:rPr lang="en-US" sz="2800" dirty="0" smtClean="0"/>
              <a:t>the walls </a:t>
            </a:r>
            <a:r>
              <a:rPr lang="en-US" sz="2800" dirty="0"/>
              <a:t>of </a:t>
            </a:r>
            <a:r>
              <a:rPr lang="en-US" sz="2800" dirty="0" smtClean="0"/>
              <a:t>the blood vessels</a:t>
            </a:r>
            <a:endParaRPr lang="en-US" sz="2800" dirty="0"/>
          </a:p>
          <a:p>
            <a:pPr marL="914400" lvl="1" indent="-457200">
              <a:lnSpc>
                <a:spcPct val="150000"/>
              </a:lnSpc>
              <a:buFont typeface="Arial" charset="0"/>
              <a:buChar char="•"/>
            </a:pPr>
            <a:r>
              <a:rPr lang="en-US" sz="2400" dirty="0"/>
              <a:t>Recorded as Systolic/Diastolic</a:t>
            </a:r>
          </a:p>
          <a:p>
            <a:pPr marL="1371600" lvl="2" indent="-457200">
              <a:buFont typeface="Arial" charset="0"/>
              <a:buChar char="•"/>
            </a:pPr>
            <a:r>
              <a:rPr lang="en-US" sz="2000" b="1" dirty="0">
                <a:solidFill>
                  <a:srgbClr val="92D050"/>
                </a:solidFill>
              </a:rPr>
              <a:t>Systolic</a:t>
            </a:r>
            <a:r>
              <a:rPr lang="en-US" sz="2000" dirty="0"/>
              <a:t> – the highest level the blood pressure reaches when the heart beats (contracts).</a:t>
            </a:r>
          </a:p>
          <a:p>
            <a:pPr marL="1371600" lvl="2" indent="-457200">
              <a:buFont typeface="Arial" charset="0"/>
              <a:buChar char="•"/>
            </a:pPr>
            <a:r>
              <a:rPr lang="en-US" sz="2000" b="1" dirty="0">
                <a:solidFill>
                  <a:srgbClr val="92D050"/>
                </a:solidFill>
              </a:rPr>
              <a:t>Diastolic</a:t>
            </a:r>
            <a:r>
              <a:rPr lang="en-US" sz="2000" dirty="0"/>
              <a:t> - the lowest level the blood pressure reaches as the heart relaxes between the beats.</a:t>
            </a:r>
          </a:p>
          <a:p>
            <a:pPr marL="457200" indent="-457200">
              <a:buFont typeface="Arial" charset="0"/>
              <a:buChar char="•"/>
            </a:pPr>
            <a:endParaRPr lang="en-US" sz="2800" dirty="0"/>
          </a:p>
        </p:txBody>
      </p:sp>
      <p:sp>
        <p:nvSpPr>
          <p:cNvPr id="17413" name="Rectangle 1"/>
          <p:cNvSpPr>
            <a:spLocks noChangeArrowheads="1"/>
          </p:cNvSpPr>
          <p:nvPr/>
        </p:nvSpPr>
        <p:spPr bwMode="auto">
          <a:xfrm>
            <a:off x="1905000" y="6096000"/>
            <a:ext cx="5210969" cy="369332"/>
          </a:xfrm>
          <a:prstGeom prst="rect">
            <a:avLst/>
          </a:prstGeom>
          <a:noFill/>
          <a:ln w="9525">
            <a:noFill/>
            <a:miter lim="800000"/>
            <a:headEnd/>
            <a:tailEnd/>
          </a:ln>
        </p:spPr>
        <p:txBody>
          <a:bodyPr wrap="square">
            <a:spAutoFit/>
          </a:bodyPr>
          <a:lstStyle/>
          <a:p>
            <a:pPr algn="ctr"/>
            <a:r>
              <a:rPr lang="en-US" dirty="0"/>
              <a:t>Standard </a:t>
            </a:r>
            <a:r>
              <a:rPr lang="en-US" dirty="0" smtClean="0"/>
              <a:t>Range</a:t>
            </a:r>
            <a:r>
              <a:rPr lang="en-US" dirty="0"/>
              <a:t>: 90-120/60-80 mmHg</a:t>
            </a:r>
          </a:p>
        </p:txBody>
      </p:sp>
      <p:sp>
        <p:nvSpPr>
          <p:cNvPr id="17414" name="Rectangle 7"/>
          <p:cNvSpPr>
            <a:spLocks noChangeArrowheads="1"/>
          </p:cNvSpPr>
          <p:nvPr/>
        </p:nvSpPr>
        <p:spPr bwMode="auto">
          <a:xfrm>
            <a:off x="4695934" y="4474275"/>
            <a:ext cx="2777433" cy="523220"/>
          </a:xfrm>
          <a:prstGeom prst="rect">
            <a:avLst/>
          </a:prstGeom>
          <a:noFill/>
          <a:ln w="9525">
            <a:noFill/>
            <a:miter lim="800000"/>
            <a:headEnd/>
            <a:tailEnd/>
          </a:ln>
        </p:spPr>
        <p:txBody>
          <a:bodyPr wrap="square">
            <a:spAutoFit/>
          </a:bodyPr>
          <a:lstStyle/>
          <a:p>
            <a:r>
              <a:rPr lang="en-US" sz="1400" i="1" dirty="0" smtClean="0">
                <a:solidFill>
                  <a:srgbClr val="002060"/>
                </a:solidFill>
              </a:rPr>
              <a:t>Parts of a aneroid (</a:t>
            </a:r>
            <a:r>
              <a:rPr lang="en-US" sz="1400" i="1" dirty="0">
                <a:solidFill>
                  <a:srgbClr val="002060"/>
                </a:solidFill>
              </a:rPr>
              <a:t>manual) </a:t>
            </a:r>
            <a:r>
              <a:rPr lang="en-US" sz="1400" i="1" dirty="0" smtClean="0">
                <a:solidFill>
                  <a:srgbClr val="002060"/>
                </a:solidFill>
              </a:rPr>
              <a:t>sphygmomanometer </a:t>
            </a:r>
            <a:endParaRPr lang="en-US" sz="1400" i="1" dirty="0">
              <a:solidFill>
                <a:srgbClr val="002060"/>
              </a:solidFill>
            </a:endParaRPr>
          </a:p>
        </p:txBody>
      </p:sp>
      <p:pic>
        <p:nvPicPr>
          <p:cNvPr id="4098" name="Picture 2" descr="blood pressure"/>
          <p:cNvPicPr>
            <a:picLocks noChangeAspect="1" noChangeArrowheads="1"/>
          </p:cNvPicPr>
          <p:nvPr/>
        </p:nvPicPr>
        <p:blipFill>
          <a:blip r:embed="rId3">
            <a:extLst>
              <a:ext uri="{28A0092B-C50C-407E-A947-70E740481C1C}">
                <a14:useLocalDpi xmlns:a14="http://schemas.microsoft.com/office/drawing/2010/main" val="0"/>
              </a:ext>
            </a:extLst>
          </a:blip>
          <a:srcRect b="40671"/>
          <a:stretch>
            <a:fillRect/>
          </a:stretch>
        </p:blipFill>
        <p:spPr bwMode="auto">
          <a:xfrm>
            <a:off x="2204286" y="3884300"/>
            <a:ext cx="2327275" cy="2179995"/>
          </a:xfrm>
          <a:prstGeom prst="rect">
            <a:avLst/>
          </a:prstGeom>
          <a:noFill/>
          <a:ln w="28575" algn="in">
            <a:solidFill>
              <a:schemeClr val="tx1"/>
            </a:solidFill>
            <a:miter lim="800000"/>
            <a:headEnd/>
            <a:tailEnd/>
          </a:ln>
          <a:effectLst/>
          <a:extLst>
            <a:ext uri="{909E8E84-426E-40DD-AFC4-6F175D3DCCD1}">
              <a14:hiddenFill xmlns:a14="http://schemas.microsoft.com/office/drawing/2010/main">
                <a:solidFill>
                  <a:srgbClr val="4B08A1"/>
                </a:solidFill>
              </a14:hiddenFill>
            </a:ext>
            <a:ext uri="{AF507438-7753-43E0-B8FC-AC1667EBCBE1}">
              <a14:hiddenEffects xmlns:a14="http://schemas.microsoft.com/office/drawing/2010/main">
                <a:effectLst>
                  <a:outerShdw dist="35921" dir="2700000" algn="ctr" rotWithShape="0">
                    <a:srgbClr val="FF6E00"/>
                  </a:outerShdw>
                </a:effectLst>
              </a14:hiddenEffects>
            </a:ext>
          </a:extLst>
        </p:spPr>
      </p:pic>
    </p:spTree>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4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4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4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09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3" grpId="0"/>
      <p:bldP spid="17414"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spect">
  <a:themeElements>
    <a:clrScheme name="MSI 1">
      <a:dk1>
        <a:srgbClr val="00AFFF"/>
      </a:dk1>
      <a:lt1>
        <a:srgbClr val="FFFFFF"/>
      </a:lt1>
      <a:dk2>
        <a:srgbClr val="330099"/>
      </a:dk2>
      <a:lt2>
        <a:srgbClr val="EEECE1"/>
      </a:lt2>
      <a:accent1>
        <a:srgbClr val="7FCC00"/>
      </a:accent1>
      <a:accent2>
        <a:srgbClr val="FF00B3"/>
      </a:accent2>
      <a:accent3>
        <a:srgbClr val="FF7F00"/>
      </a:accent3>
      <a:accent4>
        <a:srgbClr val="FFEB00"/>
      </a:accent4>
      <a:accent5>
        <a:srgbClr val="390099"/>
      </a:accent5>
      <a:accent6>
        <a:srgbClr val="8DAFC8"/>
      </a:accent6>
      <a:hlink>
        <a:srgbClr val="7FCC00"/>
      </a:hlink>
      <a:folHlink>
        <a:srgbClr val="FFEB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MSI_optionC.thmx</Template>
  <TotalTime>3665</TotalTime>
  <Words>1188</Words>
  <Application>Microsoft Office PowerPoint</Application>
  <PresentationFormat>On-screen Show (4:3)</PresentationFormat>
  <Paragraphs>211</Paragraphs>
  <Slides>23</Slides>
  <Notes>23</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Aspect</vt:lpstr>
      <vt:lpstr>Vital Signs</vt:lpstr>
      <vt:lpstr>Objectives</vt:lpstr>
      <vt:lpstr> Things to know…</vt:lpstr>
      <vt:lpstr> VITAL SIGNS</vt:lpstr>
      <vt:lpstr>PowerPoint Presentation</vt:lpstr>
      <vt:lpstr>HEART RATE (PULSE)</vt:lpstr>
      <vt:lpstr>PowerPoint Presentation</vt:lpstr>
      <vt:lpstr>PowerPoint Presentation</vt:lpstr>
      <vt:lpstr>PowerPoint Presentation</vt:lpstr>
      <vt:lpstr>EYE FUNCTION (neuro-optometric response)</vt:lpstr>
      <vt:lpstr> How does the medical staff record the vital signs during a patient’s visit?</vt:lpstr>
      <vt:lpstr>PowerPoint Presentation</vt:lpstr>
      <vt:lpstr> Let’s explore our own vital signs!</vt:lpstr>
      <vt:lpstr>WELCOME TO THE EMERGENCY ROOM</vt:lpstr>
      <vt:lpstr>What happens in the ER?</vt:lpstr>
      <vt:lpstr>What happens in the ER?</vt:lpstr>
      <vt:lpstr>Common reasons for ER visits</vt:lpstr>
      <vt:lpstr>Are YOU ready to diagnose today’s patients?</vt:lpstr>
      <vt:lpstr>How will you make your diagnosis?</vt:lpstr>
      <vt:lpstr>Making a Differential Diagnosis</vt:lpstr>
      <vt:lpstr>Making a Differential Diagnosis</vt:lpstr>
      <vt:lpstr>Making a Differential Diagnosis</vt:lpstr>
      <vt:lpstr>Are YOU ready to diagnose today’s patients?</vt:lpstr>
    </vt:vector>
  </TitlesOfParts>
  <Company>Microsoft Corporation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Company benefits</dc:title>
  <dc:creator>Julie Boyk</dc:creator>
  <cp:lastModifiedBy>Jason Dupuis</cp:lastModifiedBy>
  <cp:revision>102</cp:revision>
  <cp:lastPrinted>2013-04-08T15:30:00Z</cp:lastPrinted>
  <dcterms:created xsi:type="dcterms:W3CDTF">2010-02-05T17:46:53Z</dcterms:created>
  <dcterms:modified xsi:type="dcterms:W3CDTF">2015-08-21T15:30:16Z</dcterms:modified>
</cp:coreProperties>
</file>